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91E7-B93D-492C-A94F-32742CB1C7BF}" type="datetimeFigureOut">
              <a:rPr lang="hr-HR" smtClean="0"/>
              <a:pPr/>
              <a:t>7.6.2016.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0CF25-000D-4525-98D6-4ED267E4596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1892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91E7-B93D-492C-A94F-32742CB1C7BF}" type="datetimeFigureOut">
              <a:rPr lang="hr-HR" smtClean="0"/>
              <a:pPr/>
              <a:t>7.6.2016.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0CF25-000D-4525-98D6-4ED267E4596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1648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91E7-B93D-492C-A94F-32742CB1C7BF}" type="datetimeFigureOut">
              <a:rPr lang="hr-HR" smtClean="0"/>
              <a:pPr/>
              <a:t>7.6.2016.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0CF25-000D-4525-98D6-4ED267E4596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4424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91E7-B93D-492C-A94F-32742CB1C7BF}" type="datetimeFigureOut">
              <a:rPr lang="hr-HR" smtClean="0"/>
              <a:pPr/>
              <a:t>7.6.2016.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0CF25-000D-4525-98D6-4ED267E4596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549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91E7-B93D-492C-A94F-32742CB1C7BF}" type="datetimeFigureOut">
              <a:rPr lang="hr-HR" smtClean="0"/>
              <a:pPr/>
              <a:t>7.6.2016.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0CF25-000D-4525-98D6-4ED267E4596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8711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91E7-B93D-492C-A94F-32742CB1C7BF}" type="datetimeFigureOut">
              <a:rPr lang="hr-HR" smtClean="0"/>
              <a:pPr/>
              <a:t>7.6.2016.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0CF25-000D-4525-98D6-4ED267E4596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3776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91E7-B93D-492C-A94F-32742CB1C7BF}" type="datetimeFigureOut">
              <a:rPr lang="hr-HR" smtClean="0"/>
              <a:pPr/>
              <a:t>7.6.2016.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0CF25-000D-4525-98D6-4ED267E4596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2980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91E7-B93D-492C-A94F-32742CB1C7BF}" type="datetimeFigureOut">
              <a:rPr lang="hr-HR" smtClean="0"/>
              <a:pPr/>
              <a:t>7.6.2016.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0CF25-000D-4525-98D6-4ED267E4596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0117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91E7-B93D-492C-A94F-32742CB1C7BF}" type="datetimeFigureOut">
              <a:rPr lang="hr-HR" smtClean="0"/>
              <a:pPr/>
              <a:t>7.6.2016.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0CF25-000D-4525-98D6-4ED267E4596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817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91E7-B93D-492C-A94F-32742CB1C7BF}" type="datetimeFigureOut">
              <a:rPr lang="hr-HR" smtClean="0"/>
              <a:pPr/>
              <a:t>7.6.2016.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0CF25-000D-4525-98D6-4ED267E4596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5479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91E7-B93D-492C-A94F-32742CB1C7BF}" type="datetimeFigureOut">
              <a:rPr lang="hr-HR" smtClean="0"/>
              <a:pPr/>
              <a:t>7.6.2016.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0CF25-000D-4525-98D6-4ED267E4596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4038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91E7-B93D-492C-A94F-32742CB1C7BF}" type="datetimeFigureOut">
              <a:rPr lang="hr-HR" smtClean="0"/>
              <a:pPr/>
              <a:t>7.6.2016.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0CF25-000D-4525-98D6-4ED267E4596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6790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91E7-B93D-492C-A94F-32742CB1C7BF}" type="datetimeFigureOut">
              <a:rPr lang="hr-HR" smtClean="0"/>
              <a:pPr/>
              <a:t>7.6.2016.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0CF25-000D-4525-98D6-4ED267E4596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1935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5FA591E7-B93D-492C-A94F-32742CB1C7BF}" type="datetimeFigureOut">
              <a:rPr lang="hr-HR" smtClean="0"/>
              <a:pPr/>
              <a:t>7.6.2016.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5260CF25-000D-4525-98D6-4ED267E4596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384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FA591E7-B93D-492C-A94F-32742CB1C7BF}" type="datetimeFigureOut">
              <a:rPr lang="hr-HR" smtClean="0"/>
              <a:pPr/>
              <a:t>7.6.2016.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5260CF25-000D-4525-98D6-4ED267E4596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08861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ashing_machine" TargetMode="External"/><Relationship Id="rId2" Type="http://schemas.openxmlformats.org/officeDocument/2006/relationships/hyperlink" Target="https://en.wikipedia.org/wiki/Dishwashe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Dishwashers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washing</a:t>
            </a:r>
            <a:r>
              <a:rPr lang="hr-HR" dirty="0" smtClean="0"/>
              <a:t> </a:t>
            </a:r>
            <a:r>
              <a:rPr lang="hr-HR" dirty="0" err="1" smtClean="0"/>
              <a:t>machines</a:t>
            </a:r>
            <a:r>
              <a:rPr lang="hr-HR" dirty="0" smtClean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4993823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9274" y="985100"/>
            <a:ext cx="4852988" cy="1617163"/>
          </a:xfrm>
        </p:spPr>
        <p:txBody>
          <a:bodyPr>
            <a:normAutofit/>
          </a:bodyPr>
          <a:lstStyle/>
          <a:p>
            <a:r>
              <a:rPr lang="hr-HR" sz="3600" dirty="0" err="1" smtClean="0"/>
              <a:t>Dishmachine</a:t>
            </a:r>
            <a:r>
              <a:rPr lang="hr-HR" sz="3600" dirty="0" smtClean="0"/>
              <a:t> 1990s </a:t>
            </a:r>
            <a:endParaRPr lang="hr-HR" sz="3600" dirty="0"/>
          </a:p>
        </p:txBody>
      </p:sp>
      <p:sp>
        <p:nvSpPr>
          <p:cNvPr id="3" name="Rezervirano mjesto slike 2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1266" name="Picture 2" descr="https://encrypted-tbn1.gstatic.com/images?q=tbn:ANd9GcQl6zRaTy0druHQJ2f6UohJrgDEtHDujnjUfxZNfrnwnRzhf6h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059" y="727522"/>
            <a:ext cx="4048833" cy="540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723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02604" y="656084"/>
            <a:ext cx="4852988" cy="1617163"/>
          </a:xfrm>
        </p:spPr>
        <p:txBody>
          <a:bodyPr>
            <a:normAutofit/>
          </a:bodyPr>
          <a:lstStyle/>
          <a:p>
            <a:r>
              <a:rPr lang="hr-HR" sz="3600" dirty="0" err="1" smtClean="0"/>
              <a:t>Dishwasher</a:t>
            </a:r>
            <a:r>
              <a:rPr lang="hr-HR" sz="3600" dirty="0" smtClean="0"/>
              <a:t> </a:t>
            </a:r>
            <a:r>
              <a:rPr lang="hr-HR" sz="3600" dirty="0" err="1" smtClean="0"/>
              <a:t>today</a:t>
            </a:r>
            <a:r>
              <a:rPr lang="hr-HR" sz="3600" dirty="0" smtClean="0"/>
              <a:t> </a:t>
            </a:r>
            <a:endParaRPr lang="hr-HR" sz="3600" dirty="0"/>
          </a:p>
        </p:txBody>
      </p:sp>
      <p:sp>
        <p:nvSpPr>
          <p:cNvPr id="3" name="Rezervirano mjesto slike 2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2290" name="Picture 2" descr="http://toprateddishwashers.biz/wp-content/uploads/2013/12/best-of-2014-dishwash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594" y="1275008"/>
            <a:ext cx="5339097" cy="40043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23552172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err="1" smtClean="0"/>
              <a:t>Washing</a:t>
            </a:r>
            <a:r>
              <a:rPr lang="hr-HR" sz="3600" b="1" dirty="0" smtClean="0"/>
              <a:t> </a:t>
            </a:r>
            <a:r>
              <a:rPr lang="hr-HR" sz="3600" b="1" dirty="0" err="1" smtClean="0"/>
              <a:t>machine</a:t>
            </a:r>
            <a:r>
              <a:rPr lang="hr-HR" sz="3600" b="1" dirty="0" smtClean="0"/>
              <a:t> </a:t>
            </a:r>
            <a:endParaRPr lang="hr-HR" sz="3600" b="1" dirty="0"/>
          </a:p>
        </p:txBody>
      </p:sp>
      <p:sp>
        <p:nvSpPr>
          <p:cNvPr id="3" name="Rezervirano mjesto slike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14728" y="2614411"/>
            <a:ext cx="4530004" cy="3246638"/>
          </a:xfrm>
        </p:spPr>
        <p:txBody>
          <a:bodyPr/>
          <a:lstStyle/>
          <a:p>
            <a:r>
              <a:rPr lang="en-US" sz="1800" dirty="0"/>
              <a:t>The first English patent</a:t>
            </a:r>
            <a:r>
              <a:rPr lang="hr-HR" sz="1800" dirty="0"/>
              <a:t> </a:t>
            </a:r>
            <a:r>
              <a:rPr lang="en-US" sz="1800" dirty="0"/>
              <a:t>under the category of Washing and Wringing</a:t>
            </a:r>
            <a:r>
              <a:rPr lang="hr-HR" sz="1800" dirty="0"/>
              <a:t> </a:t>
            </a:r>
            <a:r>
              <a:rPr lang="en-US" sz="1800" dirty="0"/>
              <a:t>Machines was issued in 1791</a:t>
            </a:r>
            <a:r>
              <a:rPr lang="en-US" sz="1800" dirty="0" smtClean="0"/>
              <a:t>.</a:t>
            </a:r>
            <a:r>
              <a:rPr lang="hr-HR" sz="1800" dirty="0" smtClean="0"/>
              <a:t> </a:t>
            </a:r>
          </a:p>
          <a:p>
            <a:r>
              <a:rPr lang="hr-HR" sz="1800" dirty="0" err="1" smtClean="0"/>
              <a:t>This</a:t>
            </a:r>
            <a:r>
              <a:rPr lang="hr-HR" sz="1800" dirty="0" smtClean="0"/>
              <a:t> </a:t>
            </a:r>
            <a:r>
              <a:rPr lang="hr-HR" sz="1800" dirty="0" err="1" smtClean="0"/>
              <a:t>washing</a:t>
            </a:r>
            <a:r>
              <a:rPr lang="hr-HR" sz="1800" dirty="0" smtClean="0"/>
              <a:t> </a:t>
            </a:r>
            <a:r>
              <a:rPr lang="hr-HR" sz="1800" dirty="0" err="1" smtClean="0"/>
              <a:t>machine</a:t>
            </a:r>
            <a:r>
              <a:rPr lang="hr-HR" sz="1800" dirty="0" smtClean="0"/>
              <a:t> </a:t>
            </a:r>
            <a:r>
              <a:rPr lang="hr-HR" sz="1800" dirty="0" err="1" smtClean="0"/>
              <a:t>is</a:t>
            </a:r>
            <a:r>
              <a:rPr lang="hr-HR" sz="1800" dirty="0" smtClean="0"/>
              <a:t> </a:t>
            </a:r>
            <a:r>
              <a:rPr lang="hr-HR" sz="1800" dirty="0" err="1" smtClean="0"/>
              <a:t>from</a:t>
            </a:r>
            <a:r>
              <a:rPr lang="hr-HR" sz="1800" dirty="0" smtClean="0"/>
              <a:t> 19th </a:t>
            </a:r>
            <a:r>
              <a:rPr lang="hr-HR" sz="1800" dirty="0" err="1" smtClean="0"/>
              <a:t>century</a:t>
            </a:r>
            <a:r>
              <a:rPr lang="hr-HR" sz="1800" smtClean="0"/>
              <a:t>. </a:t>
            </a:r>
            <a:endParaRPr lang="hr-HR" sz="1800" dirty="0"/>
          </a:p>
          <a:p>
            <a:endParaRPr lang="hr-HR" dirty="0"/>
          </a:p>
        </p:txBody>
      </p:sp>
      <p:pic>
        <p:nvPicPr>
          <p:cNvPr id="13314" name="Picture 2" descr="https://upload.wikimedia.org/wikipedia/commons/thumb/5/5e/Washing_machine.jpg/800px-Washing_mach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616" y="727522"/>
            <a:ext cx="5520923" cy="4140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04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5599" y="727522"/>
            <a:ext cx="5706533" cy="1744745"/>
          </a:xfrm>
        </p:spPr>
        <p:txBody>
          <a:bodyPr>
            <a:normAutofit/>
          </a:bodyPr>
          <a:lstStyle/>
          <a:p>
            <a:r>
              <a:rPr lang="hr-HR" sz="3600" b="1" dirty="0" err="1" smtClean="0"/>
              <a:t>Washing</a:t>
            </a:r>
            <a:r>
              <a:rPr lang="hr-HR" sz="3600" b="1" dirty="0" smtClean="0"/>
              <a:t> </a:t>
            </a:r>
            <a:r>
              <a:rPr lang="hr-HR" sz="3600" b="1" dirty="0" err="1" smtClean="0"/>
              <a:t>machine</a:t>
            </a:r>
            <a:r>
              <a:rPr lang="hr-HR" sz="3600" b="1" dirty="0" smtClean="0"/>
              <a:t> 1910s</a:t>
            </a:r>
            <a:endParaRPr lang="hr-HR" sz="3600" b="1" dirty="0"/>
          </a:p>
        </p:txBody>
      </p:sp>
      <p:sp>
        <p:nvSpPr>
          <p:cNvPr id="3" name="Rezervirano mjesto slike 2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29698" name="Picture 2" descr="https://upload.wikimedia.org/wikipedia/commons/d/d2/PostcardAdvertisingHappyDayWashingMachineCirca19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9259" y="936433"/>
            <a:ext cx="5357449" cy="34042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0200" y="859724"/>
            <a:ext cx="5806195" cy="1663139"/>
          </a:xfrm>
        </p:spPr>
        <p:txBody>
          <a:bodyPr>
            <a:normAutofit/>
          </a:bodyPr>
          <a:lstStyle/>
          <a:p>
            <a:r>
              <a:rPr lang="hr-HR" sz="3600" b="1" dirty="0" err="1" smtClean="0"/>
              <a:t>Washing</a:t>
            </a:r>
            <a:r>
              <a:rPr lang="hr-HR" sz="3600" b="1" dirty="0" smtClean="0"/>
              <a:t> </a:t>
            </a:r>
            <a:r>
              <a:rPr lang="hr-HR" sz="3600" b="1" dirty="0" err="1" smtClean="0"/>
              <a:t>machine</a:t>
            </a:r>
            <a:r>
              <a:rPr lang="hr-HR" sz="3600" b="1" dirty="0" smtClean="0"/>
              <a:t> 1920s </a:t>
            </a:r>
            <a:endParaRPr lang="hr-HR" sz="3600" b="1" dirty="0"/>
          </a:p>
        </p:txBody>
      </p:sp>
      <p:sp>
        <p:nvSpPr>
          <p:cNvPr id="3" name="Rezervirano mjesto slike 2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0722" name="Picture 2" descr="http://1920newtechnologyhanyoung.weebly.com/uploads/1/8/6/9/18696532/1679305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2641" y="632949"/>
            <a:ext cx="4085918" cy="5066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68300" y="958877"/>
            <a:ext cx="5690978" cy="1652121"/>
          </a:xfrm>
        </p:spPr>
        <p:txBody>
          <a:bodyPr>
            <a:normAutofit/>
          </a:bodyPr>
          <a:lstStyle/>
          <a:p>
            <a:r>
              <a:rPr lang="hr-HR" sz="3600" b="1" dirty="0" err="1" smtClean="0"/>
              <a:t>Washing</a:t>
            </a:r>
            <a:r>
              <a:rPr lang="hr-HR" sz="3600" b="1" dirty="0" smtClean="0"/>
              <a:t> </a:t>
            </a:r>
            <a:r>
              <a:rPr lang="hr-HR" sz="3600" b="1" dirty="0" err="1" smtClean="0"/>
              <a:t>machine</a:t>
            </a:r>
            <a:r>
              <a:rPr lang="hr-HR" sz="3600" b="1" dirty="0" smtClean="0"/>
              <a:t> 1930s </a:t>
            </a:r>
            <a:endParaRPr lang="hr-HR" sz="3600" dirty="0"/>
          </a:p>
        </p:txBody>
      </p:sp>
      <p:sp>
        <p:nvSpPr>
          <p:cNvPr id="3" name="Rezervirano mjesto slike 2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1746" name="Picture 2" descr="https://s-media-cache-ak0.pinimg.com/736x/b9/f8/b9/b9f8b90089ca4b2d2ec00128667c013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0096" y="695403"/>
            <a:ext cx="3810497" cy="5163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1800" y="727522"/>
            <a:ext cx="5619044" cy="1880211"/>
          </a:xfrm>
        </p:spPr>
        <p:txBody>
          <a:bodyPr>
            <a:normAutofit/>
          </a:bodyPr>
          <a:lstStyle/>
          <a:p>
            <a:r>
              <a:rPr lang="hr-HR" sz="3600" b="1" dirty="0" err="1" smtClean="0"/>
              <a:t>Washing</a:t>
            </a:r>
            <a:r>
              <a:rPr lang="hr-HR" sz="3600" b="1" dirty="0" smtClean="0"/>
              <a:t> </a:t>
            </a:r>
            <a:r>
              <a:rPr lang="hr-HR" sz="3600" b="1" dirty="0" err="1" smtClean="0"/>
              <a:t>machine</a:t>
            </a:r>
            <a:r>
              <a:rPr lang="hr-HR" sz="3600" b="1" dirty="0" smtClean="0"/>
              <a:t> 1940s </a:t>
            </a:r>
            <a:endParaRPr lang="hr-HR" sz="3600" b="1" dirty="0"/>
          </a:p>
        </p:txBody>
      </p:sp>
      <p:sp>
        <p:nvSpPr>
          <p:cNvPr id="3" name="Rezervirano mjesto slike 2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2770" name="Picture 2" descr="https://s-media-cache-ak0.pinimg.com/236x/7e/90/cb/7e90cbc5236626e56faf77b3ad2614f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9920" y="787156"/>
            <a:ext cx="3402873" cy="5522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06400" y="727523"/>
            <a:ext cx="5663894" cy="1828390"/>
          </a:xfrm>
        </p:spPr>
        <p:txBody>
          <a:bodyPr>
            <a:normAutofit/>
          </a:bodyPr>
          <a:lstStyle/>
          <a:p>
            <a:r>
              <a:rPr lang="hr-HR" sz="3600" b="1" dirty="0" err="1" smtClean="0"/>
              <a:t>Washing</a:t>
            </a:r>
            <a:r>
              <a:rPr lang="hr-HR" sz="3600" b="1" dirty="0" smtClean="0"/>
              <a:t> </a:t>
            </a:r>
            <a:r>
              <a:rPr lang="hr-HR" sz="3600" b="1" dirty="0" err="1" smtClean="0"/>
              <a:t>machine</a:t>
            </a:r>
            <a:r>
              <a:rPr lang="hr-HR" sz="3600" b="1" dirty="0" smtClean="0"/>
              <a:t> 1950s</a:t>
            </a:r>
            <a:endParaRPr lang="hr-HR" sz="3600" b="1" dirty="0"/>
          </a:p>
        </p:txBody>
      </p:sp>
      <p:sp>
        <p:nvSpPr>
          <p:cNvPr id="3" name="Rezervirano mjesto slike 2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3796" name="Picture 4" descr="https://upload.wikimedia.org/wikipedia/commons/6/63/Waschvollautomat_Constructa_1950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7228" y="444483"/>
            <a:ext cx="4079524" cy="53283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06400" y="727522"/>
            <a:ext cx="5663894" cy="1872459"/>
          </a:xfrm>
        </p:spPr>
        <p:txBody>
          <a:bodyPr>
            <a:normAutofit/>
          </a:bodyPr>
          <a:lstStyle/>
          <a:p>
            <a:r>
              <a:rPr lang="hr-HR" sz="3600" b="1" dirty="0" err="1" smtClean="0"/>
              <a:t>Washing</a:t>
            </a:r>
            <a:r>
              <a:rPr lang="hr-HR" sz="3600" b="1" dirty="0" smtClean="0"/>
              <a:t> </a:t>
            </a:r>
            <a:r>
              <a:rPr lang="hr-HR" sz="3600" b="1" dirty="0" err="1" smtClean="0"/>
              <a:t>machine</a:t>
            </a:r>
            <a:r>
              <a:rPr lang="hr-HR" sz="3600" b="1" dirty="0" smtClean="0"/>
              <a:t> 1960s</a:t>
            </a:r>
            <a:endParaRPr lang="hr-HR" sz="3600" b="1" dirty="0"/>
          </a:p>
        </p:txBody>
      </p:sp>
      <p:sp>
        <p:nvSpPr>
          <p:cNvPr id="3" name="Rezervirano mjesto slike 2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4818" name="Picture 2" descr="https://s-media-cache-ak0.pinimg.com/236x/bd/57/a0/bd57a0599ba508f6ba9ddae606b52a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69926" y="958468"/>
            <a:ext cx="3709175" cy="4620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3700" y="727522"/>
            <a:ext cx="5702300" cy="1857634"/>
          </a:xfrm>
        </p:spPr>
        <p:txBody>
          <a:bodyPr>
            <a:normAutofit/>
          </a:bodyPr>
          <a:lstStyle/>
          <a:p>
            <a:r>
              <a:rPr lang="hr-HR" sz="3600" b="1" dirty="0" err="1" smtClean="0"/>
              <a:t>Washing</a:t>
            </a:r>
            <a:r>
              <a:rPr lang="hr-HR" sz="3600" b="1" dirty="0" smtClean="0"/>
              <a:t> </a:t>
            </a:r>
            <a:r>
              <a:rPr lang="hr-HR" sz="3600" b="1" dirty="0" err="1" smtClean="0"/>
              <a:t>machine</a:t>
            </a:r>
            <a:r>
              <a:rPr lang="hr-HR" sz="3600" b="1" dirty="0" smtClean="0"/>
              <a:t> 1980s </a:t>
            </a:r>
            <a:endParaRPr lang="hr-HR" sz="3600" b="1" dirty="0"/>
          </a:p>
        </p:txBody>
      </p:sp>
      <p:sp>
        <p:nvSpPr>
          <p:cNvPr id="3" name="Rezervirano mjesto slike 2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5842" name="Picture 2" descr="https://clusterpile.files.wordpress.com/2011/04/198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7888" y="1467975"/>
            <a:ext cx="2841013" cy="3787070"/>
          </a:xfrm>
          <a:prstGeom prst="rect">
            <a:avLst/>
          </a:prstGeom>
          <a:ln w="127000" cap="rnd">
            <a:solidFill>
              <a:srgbClr val="00B0F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First </a:t>
            </a:r>
            <a:r>
              <a:rPr lang="hr-HR" dirty="0" err="1" smtClean="0"/>
              <a:t>dishwasher</a:t>
            </a:r>
            <a:r>
              <a:rPr lang="hr-HR" dirty="0" smtClean="0"/>
              <a:t> 1850s 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pPr marL="0" indent="0">
              <a:buNone/>
            </a:pPr>
            <a:r>
              <a:rPr lang="en-US" dirty="0"/>
              <a:t>The first reports of a mechanical dishwashing device are of an 1850 patent in </a:t>
            </a:r>
            <a:r>
              <a:rPr lang="en-US" dirty="0" smtClean="0"/>
              <a:t>the</a:t>
            </a:r>
            <a:r>
              <a:rPr lang="hr-HR" dirty="0"/>
              <a:t> </a:t>
            </a:r>
            <a:r>
              <a:rPr lang="hr-HR" dirty="0" smtClean="0"/>
              <a:t>United </a:t>
            </a:r>
            <a:r>
              <a:rPr lang="en-US" dirty="0" smtClean="0"/>
              <a:t>Stat</a:t>
            </a:r>
            <a:r>
              <a:rPr lang="hr-HR" dirty="0" err="1" smtClean="0"/>
              <a:t>es</a:t>
            </a:r>
            <a:r>
              <a:rPr lang="en-US" dirty="0"/>
              <a:t> by Joel </a:t>
            </a:r>
            <a:r>
              <a:rPr lang="en-US" dirty="0" smtClean="0"/>
              <a:t>Houghton</a:t>
            </a:r>
            <a:r>
              <a:rPr lang="hr-HR" dirty="0"/>
              <a:t> </a:t>
            </a:r>
            <a:r>
              <a:rPr lang="en-US" dirty="0" smtClean="0"/>
              <a:t>for </a:t>
            </a:r>
            <a:r>
              <a:rPr lang="en-US" dirty="0"/>
              <a:t>a hand-powered wood device.</a:t>
            </a:r>
            <a:endParaRPr lang="hr-HR" dirty="0"/>
          </a:p>
        </p:txBody>
      </p:sp>
      <p:pic>
        <p:nvPicPr>
          <p:cNvPr id="1030" name="Picture 6" descr="https://s-media-cache-ak0.pinimg.com/736x/68/9e/44/689e441936aa300caba0f949ec1214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247" y="2222287"/>
            <a:ext cx="3676652" cy="27788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13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2100" y="727522"/>
            <a:ext cx="5849056" cy="1767322"/>
          </a:xfrm>
        </p:spPr>
        <p:txBody>
          <a:bodyPr>
            <a:normAutofit/>
          </a:bodyPr>
          <a:lstStyle/>
          <a:p>
            <a:r>
              <a:rPr lang="hr-HR" sz="3600" b="1" dirty="0" err="1" smtClean="0"/>
              <a:t>Washing</a:t>
            </a:r>
            <a:r>
              <a:rPr lang="hr-HR" sz="3600" b="1" dirty="0" smtClean="0"/>
              <a:t> </a:t>
            </a:r>
            <a:r>
              <a:rPr lang="hr-HR" sz="3600" b="1" dirty="0" err="1" smtClean="0"/>
              <a:t>machine</a:t>
            </a:r>
            <a:r>
              <a:rPr lang="hr-HR" sz="3600" b="1" dirty="0" smtClean="0"/>
              <a:t> </a:t>
            </a:r>
            <a:r>
              <a:rPr lang="hr-HR" sz="3600" b="1" dirty="0" err="1" smtClean="0"/>
              <a:t>today</a:t>
            </a:r>
            <a:r>
              <a:rPr lang="hr-HR" sz="3600" b="1" dirty="0" smtClean="0"/>
              <a:t> </a:t>
            </a:r>
            <a:endParaRPr lang="hr-HR" sz="3600" b="1" dirty="0"/>
          </a:p>
        </p:txBody>
      </p:sp>
      <p:sp>
        <p:nvSpPr>
          <p:cNvPr id="3" name="Rezervirano mjesto slike 2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6866" name="Picture 2" descr="https://www.bellanaija.com/wp-content/uploads/2016/01/LG-WASHING-MACHINE-No1-BR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7102" y="905614"/>
            <a:ext cx="3817052" cy="513163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1412" y="2501687"/>
            <a:ext cx="10554574" cy="3636511"/>
          </a:xfrm>
        </p:spPr>
        <p:txBody>
          <a:bodyPr/>
          <a:lstStyle/>
          <a:p>
            <a:r>
              <a:rPr lang="hr-HR" dirty="0" smtClean="0"/>
              <a:t>Elena </a:t>
            </a:r>
            <a:r>
              <a:rPr lang="hr-HR" dirty="0" err="1" smtClean="0"/>
              <a:t>Jankaš</a:t>
            </a:r>
            <a:r>
              <a:rPr lang="hr-HR" dirty="0" smtClean="0"/>
              <a:t>, 6.a </a:t>
            </a:r>
          </a:p>
          <a:p>
            <a:r>
              <a:rPr lang="hr-HR" dirty="0" err="1" smtClean="0"/>
              <a:t>Teacher</a:t>
            </a:r>
            <a:r>
              <a:rPr lang="hr-HR" dirty="0" smtClean="0"/>
              <a:t>: Iva </a:t>
            </a:r>
            <a:r>
              <a:rPr lang="hr-HR" dirty="0" err="1" smtClean="0"/>
              <a:t>Naranđa</a:t>
            </a:r>
            <a:endParaRPr lang="hr-HR" dirty="0" smtClean="0"/>
          </a:p>
          <a:p>
            <a:r>
              <a:rPr lang="hr-HR" dirty="0" smtClean="0"/>
              <a:t>II</a:t>
            </a:r>
            <a:r>
              <a:rPr lang="hr-HR" dirty="0" smtClean="0"/>
              <a:t>. osnovna </a:t>
            </a:r>
            <a:r>
              <a:rPr lang="hr-HR" dirty="0" smtClean="0"/>
              <a:t>škola </a:t>
            </a:r>
            <a:r>
              <a:rPr lang="hr-HR" dirty="0" smtClean="0"/>
              <a:t>Čakovec, Croatia</a:t>
            </a:r>
            <a:endParaRPr lang="hr-HR" dirty="0" smtClean="0"/>
          </a:p>
          <a:p>
            <a:r>
              <a:rPr lang="hr-HR" dirty="0" smtClean="0"/>
              <a:t>eTwinning project “On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Track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/>
              <a:t>O</a:t>
            </a:r>
            <a:r>
              <a:rPr lang="hr-HR" dirty="0" err="1" smtClean="0"/>
              <a:t>ur</a:t>
            </a:r>
            <a:r>
              <a:rPr lang="hr-HR" dirty="0" smtClean="0"/>
              <a:t> </a:t>
            </a:r>
            <a:r>
              <a:rPr lang="hr-HR" dirty="0" err="1"/>
              <a:t>R</a:t>
            </a:r>
            <a:r>
              <a:rPr lang="hr-HR" dirty="0" err="1" smtClean="0"/>
              <a:t>ecent</a:t>
            </a:r>
            <a:r>
              <a:rPr lang="hr-HR" dirty="0" smtClean="0"/>
              <a:t> </a:t>
            </a:r>
            <a:r>
              <a:rPr lang="hr-HR" dirty="0"/>
              <a:t>P</a:t>
            </a:r>
            <a:r>
              <a:rPr lang="hr-HR" dirty="0" smtClean="0"/>
              <a:t>ast”</a:t>
            </a:r>
          </a:p>
          <a:p>
            <a:r>
              <a:rPr lang="hr-HR" dirty="0" smtClean="0"/>
              <a:t>May 2016</a:t>
            </a:r>
          </a:p>
          <a:p>
            <a:r>
              <a:rPr lang="hr-HR" dirty="0" err="1" smtClean="0"/>
              <a:t>Sources</a:t>
            </a:r>
            <a:r>
              <a:rPr lang="hr-HR" dirty="0" smtClean="0"/>
              <a:t>:</a:t>
            </a:r>
          </a:p>
          <a:p>
            <a:pPr lvl="1"/>
            <a:r>
              <a:rPr lang="hr-HR" dirty="0">
                <a:hlinkClick r:id="rId2"/>
              </a:rPr>
              <a:t>https://</a:t>
            </a:r>
            <a:r>
              <a:rPr lang="hr-HR" dirty="0" smtClean="0">
                <a:hlinkClick r:id="rId2"/>
              </a:rPr>
              <a:t>en.wikipedia.org/wiki/Dishwasher</a:t>
            </a:r>
            <a:endParaRPr lang="hr-HR" dirty="0" smtClean="0"/>
          </a:p>
          <a:p>
            <a:pPr lvl="1"/>
            <a:r>
              <a:rPr lang="hr-HR" dirty="0">
                <a:hlinkClick r:id="rId3"/>
              </a:rPr>
              <a:t>https://</a:t>
            </a:r>
            <a:r>
              <a:rPr lang="hr-HR" dirty="0" smtClean="0">
                <a:hlinkClick r:id="rId3"/>
              </a:rPr>
              <a:t>en.wikipedia.org/wiki/Washing_machine</a:t>
            </a:r>
            <a:endParaRPr lang="hr-HR" dirty="0" smtClean="0"/>
          </a:p>
          <a:p>
            <a:pPr marL="457200" lvl="1" indent="0">
              <a:buNone/>
            </a:pPr>
            <a:endParaRPr lang="hr-HR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Walker</a:t>
            </a:r>
            <a:r>
              <a:rPr lang="hr-HR" dirty="0" smtClean="0"/>
              <a:t> </a:t>
            </a:r>
            <a:r>
              <a:rPr lang="hr-HR" dirty="0" err="1" smtClean="0"/>
              <a:t>brothers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9" name="Pravokutnik 8"/>
          <p:cNvSpPr/>
          <p:nvPr/>
        </p:nvSpPr>
        <p:spPr>
          <a:xfrm>
            <a:off x="476516" y="3755387"/>
            <a:ext cx="62977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1911 model included a pulley and a belt so the machine could be operated "automatically" by means of a gasoline engine. Of course like the earlier dishwashers the machine still need to filled with water and emptied by hand.</a:t>
            </a:r>
            <a:endParaRPr lang="hr-HR" dirty="0"/>
          </a:p>
        </p:txBody>
      </p:sp>
      <p:sp>
        <p:nvSpPr>
          <p:cNvPr id="12" name="Pravokutnik 11"/>
          <p:cNvSpPr/>
          <p:nvPr/>
        </p:nvSpPr>
        <p:spPr>
          <a:xfrm>
            <a:off x="476515" y="2334764"/>
            <a:ext cx="62977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T</a:t>
            </a:r>
            <a:r>
              <a:rPr lang="en-US" dirty="0" smtClean="0"/>
              <a:t>he Walker brothers of Syracuse, NY who owned a hardware store applied for and received a patent for a new dishwashing machine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4101" name="Picture 5" descr="http://www.automaticwasher.org/TD/JPEG/CUSTOM/DW_Walker_19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669" y="1912216"/>
            <a:ext cx="2863404" cy="4693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88634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98500" y="437882"/>
            <a:ext cx="10995516" cy="1094703"/>
          </a:xfrm>
        </p:spPr>
        <p:txBody>
          <a:bodyPr/>
          <a:lstStyle/>
          <a:p>
            <a:r>
              <a:rPr lang="hr-HR" dirty="0" err="1" smtClean="0"/>
              <a:t>Dishwasher</a:t>
            </a:r>
            <a:r>
              <a:rPr lang="hr-HR" dirty="0" smtClean="0"/>
              <a:t> 1910s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98500" y="2179035"/>
            <a:ext cx="11613703" cy="945166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  </a:t>
            </a:r>
            <a:r>
              <a:rPr lang="en-US" dirty="0" smtClean="0"/>
              <a:t>A </a:t>
            </a:r>
            <a:r>
              <a:rPr lang="en-US" dirty="0"/>
              <a:t>hand-powered dishwasher and an early electric dishwasher both from about </a:t>
            </a:r>
            <a:r>
              <a:rPr lang="hr-HR" dirty="0" smtClean="0"/>
              <a:t> </a:t>
            </a:r>
            <a:r>
              <a:rPr lang="en-US" dirty="0" smtClean="0"/>
              <a:t>1917</a:t>
            </a:r>
            <a:r>
              <a:rPr lang="en-US" dirty="0"/>
              <a:t>.</a:t>
            </a:r>
            <a:endParaRPr lang="hr-HR" dirty="0"/>
          </a:p>
        </p:txBody>
      </p:sp>
      <p:pic>
        <p:nvPicPr>
          <p:cNvPr id="2050" name="Picture 2" descr="https://upload.wikimedia.org/wikipedia/commons/d/d6/Electric_dishwashing_machine%2C_19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08" y="3458659"/>
            <a:ext cx="2922476" cy="3292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0/0f/Hand_power_dishwasher%2C_1917.jpg/800px-Hand_power_dishwasher%2C_19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892" y="3225801"/>
            <a:ext cx="2620323" cy="3337636"/>
          </a:xfrm>
          <a:prstGeom prst="rect">
            <a:avLst/>
          </a:prstGeom>
          <a:ln w="2286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47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1768" y="347729"/>
            <a:ext cx="10311032" cy="1171977"/>
          </a:xfrm>
        </p:spPr>
        <p:txBody>
          <a:bodyPr/>
          <a:lstStyle/>
          <a:p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first</a:t>
            </a:r>
            <a:r>
              <a:rPr lang="hr-HR" dirty="0"/>
              <a:t> General Electric </a:t>
            </a:r>
            <a:r>
              <a:rPr lang="hr-HR" dirty="0" err="1"/>
              <a:t>dishwasher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18712" y="2222287"/>
            <a:ext cx="9716206" cy="149970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1930 GE had acquired the Walker Brothers Company and moved the dishwasher production to the Hotpoint factory in </a:t>
            </a:r>
            <a:r>
              <a:rPr lang="en-US" dirty="0" smtClean="0"/>
              <a:t>Chicago</a:t>
            </a:r>
            <a:r>
              <a:rPr lang="hr-HR" dirty="0" smtClean="0"/>
              <a:t>. </a:t>
            </a:r>
            <a:r>
              <a:rPr lang="en-US" dirty="0"/>
              <a:t>The first General Electric branded dishwasher was produced in 1932. </a:t>
            </a:r>
            <a:endParaRPr lang="hr-HR" dirty="0"/>
          </a:p>
        </p:txBody>
      </p:sp>
      <p:pic>
        <p:nvPicPr>
          <p:cNvPr id="5122" name="Picture 2" descr="http://www.automaticwasher.org/TD/JPEG/CUSTOM/DW_GE_19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109" y="3642352"/>
            <a:ext cx="2203905" cy="29174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124" name="Picture 4" descr="http://www.automaticwasher.org/TD/JPEG/CUSTOM/DW_Walker_19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51" y="3606737"/>
            <a:ext cx="2285939" cy="2955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relica udesno 3"/>
          <p:cNvSpPr/>
          <p:nvPr/>
        </p:nvSpPr>
        <p:spPr>
          <a:xfrm>
            <a:off x="8463123" y="451171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9365383" y="456936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1930s </a:t>
            </a:r>
            <a:r>
              <a:rPr lang="hr-HR" dirty="0" err="1" smtClean="0"/>
              <a:t>dishwasher</a:t>
            </a:r>
            <a:endParaRPr lang="hr-HR" dirty="0"/>
          </a:p>
        </p:txBody>
      </p:sp>
      <p:sp>
        <p:nvSpPr>
          <p:cNvPr id="6" name="Strelica udesno 5"/>
          <p:cNvSpPr/>
          <p:nvPr/>
        </p:nvSpPr>
        <p:spPr>
          <a:xfrm>
            <a:off x="3064046" y="4457757"/>
            <a:ext cx="850005" cy="5419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/>
          <p:cNvSpPr txBox="1"/>
          <p:nvPr/>
        </p:nvSpPr>
        <p:spPr>
          <a:xfrm>
            <a:off x="3911151" y="4577517"/>
            <a:ext cx="2098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1920s </a:t>
            </a:r>
            <a:r>
              <a:rPr lang="hr-HR" dirty="0" err="1" smtClean="0"/>
              <a:t>dishwasher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70074518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01849" y="1406950"/>
            <a:ext cx="4852988" cy="1178551"/>
          </a:xfrm>
        </p:spPr>
        <p:txBody>
          <a:bodyPr>
            <a:normAutofit/>
          </a:bodyPr>
          <a:lstStyle/>
          <a:p>
            <a:r>
              <a:rPr lang="hr-HR" sz="3600" dirty="0" err="1" smtClean="0"/>
              <a:t>Dishwasher</a:t>
            </a:r>
            <a:r>
              <a:rPr lang="hr-HR" sz="3600" dirty="0" smtClean="0"/>
              <a:t> 1940s</a:t>
            </a:r>
            <a:endParaRPr lang="hr-HR" sz="3600" dirty="0"/>
          </a:p>
        </p:txBody>
      </p:sp>
      <p:sp>
        <p:nvSpPr>
          <p:cNvPr id="3" name="Rezervirano mjesto slike 2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7170" name="Picture 2" descr="Magazine Advert Dishwashers Hotpoint ? 1940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769" y="817674"/>
            <a:ext cx="5402787" cy="48876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04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88970" y="1024464"/>
            <a:ext cx="4852988" cy="1617163"/>
          </a:xfrm>
        </p:spPr>
        <p:txBody>
          <a:bodyPr>
            <a:normAutofit/>
          </a:bodyPr>
          <a:lstStyle/>
          <a:p>
            <a:r>
              <a:rPr lang="hr-HR" sz="3600" dirty="0" err="1" smtClean="0"/>
              <a:t>Dishwasher</a:t>
            </a:r>
            <a:r>
              <a:rPr lang="hr-HR" sz="3600" dirty="0" smtClean="0"/>
              <a:t> 1950s </a:t>
            </a:r>
            <a:endParaRPr lang="hr-HR" sz="3600" dirty="0"/>
          </a:p>
        </p:txBody>
      </p:sp>
      <p:sp>
        <p:nvSpPr>
          <p:cNvPr id="3" name="Rezervirano mjesto slike 2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8194" name="Picture 2" descr="http://i.telegraph.co.uk/multimedia/archive/02417/dishwasher50s_2417758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513" y="1558344"/>
            <a:ext cx="5347616" cy="33485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kstniOkvir 4"/>
          <p:cNvSpPr txBox="1"/>
          <p:nvPr/>
        </p:nvSpPr>
        <p:spPr>
          <a:xfrm>
            <a:off x="798489" y="3090931"/>
            <a:ext cx="552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</a:t>
            </a:r>
            <a:r>
              <a:rPr lang="en-US" dirty="0" err="1" smtClean="0"/>
              <a:t>dishwashe</a:t>
            </a:r>
            <a:r>
              <a:rPr lang="hr-HR" dirty="0" smtClean="0"/>
              <a:t>r </a:t>
            </a:r>
            <a:r>
              <a:rPr lang="hr-HR" dirty="0" err="1" smtClean="0"/>
              <a:t>is</a:t>
            </a:r>
            <a:r>
              <a:rPr lang="hr-HR" dirty="0" smtClean="0"/>
              <a:t> </a:t>
            </a:r>
            <a:r>
              <a:rPr lang="en-US" dirty="0" smtClean="0"/>
              <a:t>made </a:t>
            </a:r>
            <a:r>
              <a:rPr lang="en-US" dirty="0"/>
              <a:t>by Charles </a:t>
            </a:r>
            <a:r>
              <a:rPr lang="en-US" dirty="0" err="1" smtClean="0"/>
              <a:t>Colston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63866890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4728" y="933584"/>
            <a:ext cx="4852988" cy="1617163"/>
          </a:xfrm>
        </p:spPr>
        <p:txBody>
          <a:bodyPr/>
          <a:lstStyle/>
          <a:p>
            <a:r>
              <a:rPr lang="hr-HR" dirty="0" smtClean="0"/>
              <a:t> </a:t>
            </a:r>
            <a:r>
              <a:rPr lang="hr-HR" sz="3600" dirty="0" err="1" smtClean="0"/>
              <a:t>Dishwasher</a:t>
            </a:r>
            <a:r>
              <a:rPr lang="hr-HR" sz="3600" dirty="0" smtClean="0"/>
              <a:t> 1960s </a:t>
            </a:r>
            <a:endParaRPr lang="hr-HR" sz="3600" dirty="0"/>
          </a:p>
        </p:txBody>
      </p:sp>
      <p:sp>
        <p:nvSpPr>
          <p:cNvPr id="3" name="Rezervirano mjesto slike 2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9218" name="Picture 2" descr="http://retrorenovation.com/wp-content/uploads/2014/02/harvest-gold-kitchen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831" y="1230737"/>
            <a:ext cx="5073203" cy="380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34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4379" y="1532050"/>
            <a:ext cx="5969327" cy="1146219"/>
          </a:xfrm>
        </p:spPr>
        <p:txBody>
          <a:bodyPr>
            <a:noAutofit/>
          </a:bodyPr>
          <a:lstStyle/>
          <a:p>
            <a:r>
              <a:rPr lang="hr-HR" sz="3600" dirty="0" err="1" smtClean="0"/>
              <a:t>Dishwasher</a:t>
            </a:r>
            <a:r>
              <a:rPr lang="hr-HR" sz="3600" dirty="0" smtClean="0"/>
              <a:t> 1970s </a:t>
            </a:r>
            <a:r>
              <a:rPr lang="hr-HR" sz="3600" dirty="0" err="1" smtClean="0"/>
              <a:t>and</a:t>
            </a:r>
            <a:r>
              <a:rPr lang="hr-HR" sz="3600" dirty="0" smtClean="0"/>
              <a:t> 1980s </a:t>
            </a:r>
            <a:endParaRPr lang="hr-HR" sz="3600" dirty="0"/>
          </a:p>
        </p:txBody>
      </p:sp>
      <p:sp>
        <p:nvSpPr>
          <p:cNvPr id="3" name="Rezervirano mjesto slike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14728" y="4778062"/>
            <a:ext cx="3126207" cy="1082987"/>
          </a:xfrm>
        </p:spPr>
        <p:txBody>
          <a:bodyPr/>
          <a:lstStyle/>
          <a:p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10242" name="Picture 2" descr="https://s-media-cache-ak0.pinimg.com/736x/fc/f6/5c/fcf65c6f3242ea15715734c48d8975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296" y="1184856"/>
            <a:ext cx="4095323" cy="4265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1079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a citiranje">
  <a:themeElements>
    <a:clrScheme name="Za citiranj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Za citiranj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a citiranj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TM03457503[[fn=Za citiranje]]</Template>
  <TotalTime>123</TotalTime>
  <Words>246</Words>
  <Application>Microsoft Office PowerPoint</Application>
  <PresentationFormat>Široki zaslon</PresentationFormat>
  <Paragraphs>40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4" baseType="lpstr">
      <vt:lpstr>Century Gothic</vt:lpstr>
      <vt:lpstr>Wingdings 2</vt:lpstr>
      <vt:lpstr>Za citiranje</vt:lpstr>
      <vt:lpstr>Dishwashers and washing machines </vt:lpstr>
      <vt:lpstr> First dishwasher 1850s </vt:lpstr>
      <vt:lpstr>The Walker brothers </vt:lpstr>
      <vt:lpstr>Dishwasher 1910s </vt:lpstr>
      <vt:lpstr>The first General Electric dishwasher</vt:lpstr>
      <vt:lpstr>Dishwasher 1940s</vt:lpstr>
      <vt:lpstr>Dishwasher 1950s </vt:lpstr>
      <vt:lpstr> Dishwasher 1960s </vt:lpstr>
      <vt:lpstr>Dishwasher 1970s and 1980s </vt:lpstr>
      <vt:lpstr>Dishmachine 1990s </vt:lpstr>
      <vt:lpstr>Dishwasher today </vt:lpstr>
      <vt:lpstr>Washing machine </vt:lpstr>
      <vt:lpstr>Washing machine 1910s</vt:lpstr>
      <vt:lpstr>Washing machine 1920s </vt:lpstr>
      <vt:lpstr>Washing machine 1930s </vt:lpstr>
      <vt:lpstr>Washing machine 1940s </vt:lpstr>
      <vt:lpstr>Washing machine 1950s</vt:lpstr>
      <vt:lpstr>Washing machine 1960s</vt:lpstr>
      <vt:lpstr>Washing machine 1980s </vt:lpstr>
      <vt:lpstr>Washing machine today 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Dishwashers and washing machine</dc:title>
  <dc:creator>ucenik</dc:creator>
  <cp:lastModifiedBy>II. OŠ ČAKOVEC</cp:lastModifiedBy>
  <cp:revision>15</cp:revision>
  <dcterms:created xsi:type="dcterms:W3CDTF">2016-05-23T13:33:02Z</dcterms:created>
  <dcterms:modified xsi:type="dcterms:W3CDTF">2016-06-07T09:13:39Z</dcterms:modified>
</cp:coreProperties>
</file>