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2" r:id="rId4"/>
    <p:sldId id="263" r:id="rId5"/>
    <p:sldId id="259" r:id="rId6"/>
    <p:sldId id="265" r:id="rId7"/>
    <p:sldId id="257" r:id="rId8"/>
    <p:sldId id="264" r:id="rId9"/>
    <p:sldId id="258" r:id="rId10"/>
    <p:sldId id="266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540" y="8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130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hr-HR" smtClean="0"/>
              <a:t>30.5.2016.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hr-HR" noProof="0" smtClean="0"/>
              <a:t>30.5.2016.</a:t>
            </a:fld>
            <a:endParaRPr lang="hr-HR" noProof="0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 smtClean="0"/>
              <a:t>Uredite stilove teksta matrice</a:t>
            </a:r>
          </a:p>
          <a:p>
            <a:pPr lvl="1"/>
            <a:r>
              <a:rPr lang="hr-HR" noProof="0" dirty="0" smtClean="0"/>
              <a:t>Druga razina</a:t>
            </a:r>
          </a:p>
          <a:p>
            <a:pPr lvl="2"/>
            <a:r>
              <a:rPr lang="hr-HR" noProof="0" dirty="0" smtClean="0"/>
              <a:t>Treća razina</a:t>
            </a:r>
          </a:p>
          <a:p>
            <a:pPr lvl="3"/>
            <a:r>
              <a:rPr lang="hr-HR" noProof="0" dirty="0" smtClean="0"/>
              <a:t>Četvrta razina</a:t>
            </a:r>
          </a:p>
          <a:p>
            <a:pPr lvl="4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noProof="0" smtClean="0"/>
              <a:t>Uredite stil podnaslova matrice</a:t>
            </a:r>
            <a:endParaRPr lang="hr-HR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rostoručn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58" name="Prostoručn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59" name="Prostoručn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0" name="Prostoručn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1" name="Prostoručn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2" name="Prostoručn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3" name="Prostoručn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4" name="Prostoručn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5" name="Prostoručn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6" name="Prostoručn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7" name="Prostoručn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8" name="Prostoručn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9" name="Prostoručn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0" name="Prostoručn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1" name="Prostoručn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2" name="Prostoručn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3" name="Prostoručn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4" name="Prostoručn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5" name="Prostoručn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6" name="Prostoručn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7" name="Prostoručn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8" name="Prostoručn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9" name="Prostoručn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0" name="Prostoručn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1" name="Prostoručn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2" name="Prostoručn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3" name="Prostoručn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4" name="Prostoručn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5" name="Prostoručn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6" name="Prostoručn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7" name="Prostoručn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8" name="Prostoručn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9" name="Prostoručn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0" name="Prostoručn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1" name="Prostoručn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2" name="Prostoručn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3" name="Prostoručn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4" name="Prostoručn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5" name="Prostoručn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6" name="Prostoručn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7" name="Prostoručn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8" name="Prostoručn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9" name="Prostoručn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0" name="Prostoručn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1" name="Prostoručn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2" name="Prostoručn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3" name="Prostoručn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4" name="Prostoručn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5" name="Prostoručn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6" name="Prostoručn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7" name="Prostoručn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8" name="Prostoručn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9" name="Prostoručn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0" name="Prostoručn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1" name="Prostoručn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2" name="Prostoručn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3" name="Prostoručn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4" name="Prostoručn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5" name="Prostoručn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6" name="Prostoručn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7" name="Prostoručn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8" name="Prostoručn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9" name="Prostoručn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0" name="Prostoručn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1" name="Prostoručn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2" name="Prostoručn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3" name="Prostoručn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4" name="Prostoručn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5" name="Prostoručn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6" name="Prostoručn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7" name="Prostoručn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8" name="Prostoručn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9" name="Prostoručn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0" name="Prostoručn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1" name="Prostoručn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2" name="Prostoručn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3" name="Prostoručn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4" name="Prostoručn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5" name="Prostoručn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6" name="Prostoručn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7" name="Prostoručn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8" name="Prostoručn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9" name="Prostoručn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0" name="Prostoručn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1" name="Prostoručn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2" name="Prostoručn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3" name="Prostoručn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4" name="Prostoručn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5" name="Prostoručn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6" name="Prostoručn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7" name="Prostoručn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8" name="Prostoručn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9" name="Prostoručn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0" name="Prostoručn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1" name="Prostoručn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2" name="Prostoručn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3" name="Prostoručn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4" name="Prostoručn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5" name="Prostoručn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6" name="Prostoručn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7" name="Prostoručn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8" name="Prostoručn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9" name="Prostoručn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0" name="Prostoručn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1" name="Prostoručn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2" name="Prostoručn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3" name="Prostoručn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4" name="Prostoručn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5" name="Prostoručn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6" name="Prostoručn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7" name="Prostoručn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8" name="Prostoručn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9" name="Prostoručn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0" name="Prostoručn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1" name="Prostoručn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2" name="Prostoručn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3" name="Prostoručn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4" name="Prostoručn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5" name="Prostoručn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6" name="Prostoručn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7" name="Prostoručn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8" name="Prostoručn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9" name="Prostoručn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rostoručno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9" name="Prostoručno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0" name="Prostoručno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1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2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3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4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5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4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5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6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7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8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9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0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1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2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3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4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5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6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7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8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9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0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1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2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3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4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5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6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7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8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9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0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1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2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3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4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5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6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7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8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9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0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1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2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3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4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5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6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7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8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9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0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1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2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3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4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5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6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7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8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9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80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81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30.5.2016.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rostoru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9" name="Prostoru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0" name="Prostoru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1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2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3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4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5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4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5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6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7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8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9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0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1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2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3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4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5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6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7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8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9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0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1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2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3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4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5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6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7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8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9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0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1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2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3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4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5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6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7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8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9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0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1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2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3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4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5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6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7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8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9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0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1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2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3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4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5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6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7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8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9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80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81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30.5.2016.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rostoru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9" name="Prostoru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0" name="Prostoru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1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2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3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4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5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6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7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8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9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0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1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2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3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4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5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6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7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8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9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0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1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2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3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4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5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6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7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8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9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0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1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2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3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4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5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6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7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8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9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0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1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2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3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4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5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6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7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8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9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0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1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2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3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4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5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6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7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8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9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0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1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2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3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4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5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6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7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8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9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40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41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30.5.2016.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rostoručn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57" name="Prostoručn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58" name="Prostoručn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59" name="Prostoručn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0" name="Prostoručn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1" name="Prostoručn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2" name="Prostoručn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3" name="Prostoručn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4" name="Prostoručn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5" name="Prostoručn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6" name="Prostoručn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7" name="Prostoručn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8" name="Prostoručn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9" name="Prostoručn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0" name="Prostoručn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1" name="Prostoručn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2" name="Prostoručn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3" name="Prostoručn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4" name="Prostoručn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5" name="Prostoručn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6" name="Prostoručn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7" name="Prostoručn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8" name="Prostoručn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9" name="Prostoručn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0" name="Prostoručn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1" name="Prostoručn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2" name="Prostoručn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3" name="Prostoručn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4" name="Prostoručn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5" name="Prostoručn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6" name="Prostoručn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7" name="Prostoručn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8" name="Prostoručn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9" name="Prostoručn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0" name="Prostoručn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1" name="Prostoručn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2" name="Prostoručn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3" name="Prostoručn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4" name="Prostoručn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5" name="Prostoručn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6" name="Prostoručn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7" name="Prostoručn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8" name="Prostoručn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9" name="Prostoručn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0" name="Prostoručn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1" name="Prostoručn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2" name="Prostoručn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3" name="Prostoručn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4" name="Prostoručn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5" name="Prostoručn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6" name="Prostoručn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7" name="Prostoručn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8" name="Prostoručn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9" name="Prostoručn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0" name="Prostoručn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1" name="Prostoručn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2" name="Prostoručn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3" name="Prostoručn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4" name="Prostoručn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5" name="Prostoručn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6" name="Prostoručn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7" name="Prostoručn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8" name="Prostoručn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9" name="Prostoručn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0" name="Prostoručn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1" name="Prostoručn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2" name="Prostoručn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3" name="Prostoručn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4" name="Prostoručn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5" name="Prostoručn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6" name="Prostoručn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7" name="Prostoručn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8" name="Prostoručn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9" name="Prostoručn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0" name="Prostoručn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1" name="Prostoručn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2" name="Prostoručn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3" name="Prostoručn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4" name="Prostoručn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5" name="Prostoručn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6" name="Prostoručn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7" name="Prostoručn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8" name="Prostoručn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9" name="Prostoručn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0" name="Prostoručn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1" name="Prostoručn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2" name="Prostoručn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3" name="Prostoručn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4" name="Prostoručn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5" name="Prostoručn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6" name="Prostoručn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7" name="Prostoručn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8" name="Prostoručn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9" name="Prostoručn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0" name="Prostoručn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1" name="Prostoručn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2" name="Prostoručn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3" name="Prostoručn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4" name="Prostoručn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5" name="Prostoručn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6" name="Prostoručn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7" name="Prostoručn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8" name="Prostoručn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9" name="Prostoručn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0" name="Prostoručn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1" name="Prostoručn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2" name="Prostoručn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3" name="Prostoručn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4" name="Prostoručn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5" name="Prostoručn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6" name="Prostoručn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7" name="Prostoručn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8" name="Prostoručn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9" name="Prostoručn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0" name="Prostoručn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1" name="Prostoručn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2" name="Prostoručn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3" name="Prostoručn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4" name="Prostoručn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5" name="Prostoručn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6" name="Prostoručn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7" name="Prostoručn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8" name="Prostoručn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30.5.2016.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rostoru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0" name="Prostoru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1" name="Prostoru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2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3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4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5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6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7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8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9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0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1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2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3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4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5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6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7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8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9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0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1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2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3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4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5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6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7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8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9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0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1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2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3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4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5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6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7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8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9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0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1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2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3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4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5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6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7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8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9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0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1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2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3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4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5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6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7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8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9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0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1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2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3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4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5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6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7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8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9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0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1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2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30.5.2016.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rostoručn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2" name="Prostoručn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3" name="Prostoručn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4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5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6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7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8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9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0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1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2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3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4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5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6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7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8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9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0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1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2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3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4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5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6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7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8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9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0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1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2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3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4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5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6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7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8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9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0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1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2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3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4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5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6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7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8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9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0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1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2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3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4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5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6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7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8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9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0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1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2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3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4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5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6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7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8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9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0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1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2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3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4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30.5.2016.</a:t>
            </a:fld>
            <a:endParaRPr lang="hr-HR" noProof="0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rostoru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58" name="Prostoru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59" name="Prostoru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0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1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2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3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4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5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6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7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8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9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0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1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2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3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4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5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6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7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8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9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0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1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2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3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4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5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6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7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8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9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0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1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2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3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4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5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6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7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8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9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0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1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2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3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4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5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6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7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8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9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0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1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2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3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4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5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6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7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8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9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0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1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2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3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4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5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6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7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8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9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0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30.5.2016.</a:t>
            </a:fld>
            <a:endParaRPr lang="hr-HR" noProof="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30.5.2016.</a:t>
            </a:fld>
            <a:endParaRPr lang="hr-HR" noProof="0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rostoručno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o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o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rostoručno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o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o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rostoručno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o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o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rostoručno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o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o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30.5.2016.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rostoručno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rostoručno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o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rostoručno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rostoručno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o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rostoručno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rostoručno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o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rostoručno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rostoručno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o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o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o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o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o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o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o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o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o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o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o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o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o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o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o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o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o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o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o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o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o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o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o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o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o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o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o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o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o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o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o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o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o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o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o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o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o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o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o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o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o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o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o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o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o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o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o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o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o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o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o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o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o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o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o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o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o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o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o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o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o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o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o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o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o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o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o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o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o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o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o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o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30.5.2016.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dirty="0" smtClean="0"/>
              <a:t>Uredite stilove teksta matrice</a:t>
            </a:r>
          </a:p>
          <a:p>
            <a:pPr lvl="1"/>
            <a:r>
              <a:rPr lang="hr-HR" noProof="0" dirty="0" smtClean="0"/>
              <a:t>Druga razina</a:t>
            </a:r>
          </a:p>
          <a:p>
            <a:pPr lvl="2"/>
            <a:r>
              <a:rPr lang="hr-HR" noProof="0" dirty="0" smtClean="0"/>
              <a:t>Treća razina</a:t>
            </a:r>
          </a:p>
          <a:p>
            <a:pPr lvl="3"/>
            <a:r>
              <a:rPr lang="hr-HR" noProof="0" dirty="0" smtClean="0"/>
              <a:t>Četvrta razina</a:t>
            </a:r>
          </a:p>
          <a:p>
            <a:pPr lvl="4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hr-HR" noProof="0" smtClean="0"/>
              <a:pPr/>
              <a:t>30.5.2016.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lectric_stov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81844" y="620688"/>
            <a:ext cx="12160687" cy="3735288"/>
          </a:xfrm>
        </p:spPr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Electric </a:t>
            </a:r>
            <a:r>
              <a:rPr lang="hr-HR" dirty="0" err="1" smtClean="0"/>
              <a:t>cooker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5771">
            <a:off x="7554429" y="1941171"/>
            <a:ext cx="4077205" cy="43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1892</a:t>
            </a:r>
            <a:endParaRPr lang="hr-HR" sz="6000" dirty="0"/>
          </a:p>
        </p:txBody>
      </p:sp>
      <p:sp>
        <p:nvSpPr>
          <p:cNvPr id="4" name="Rezervirano mjesto teksta 3"/>
          <p:cNvSpPr>
            <a:spLocks noGrp="1"/>
          </p:cNvSpPr>
          <p:nvPr>
            <p:ph idx="1"/>
          </p:nvPr>
        </p:nvSpPr>
        <p:spPr>
          <a:xfrm>
            <a:off x="1522414" y="1905000"/>
            <a:ext cx="3161522" cy="42672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Canadian inventor </a:t>
            </a:r>
            <a:r>
              <a:rPr lang="en-US" sz="2800" dirty="0" err="1"/>
              <a:t>Thoma</a:t>
            </a:r>
            <a:r>
              <a:rPr lang="hr-HR" sz="2800" dirty="0"/>
              <a:t>s</a:t>
            </a:r>
            <a:r>
              <a:rPr lang="en-US" sz="2800" dirty="0"/>
              <a:t> Ahearn filed patent number no. 39916 in 1892 for an "Electric </a:t>
            </a:r>
            <a:r>
              <a:rPr lang="en-US" sz="2800" dirty="0" smtClean="0"/>
              <a:t>Oven</a:t>
            </a:r>
            <a:r>
              <a:rPr lang="hr-HR" sz="2800" dirty="0" smtClean="0"/>
              <a:t>„.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364" y="1905000"/>
            <a:ext cx="5695366" cy="364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234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1897</a:t>
            </a:r>
            <a:endParaRPr lang="hr-HR" sz="6000" dirty="0"/>
          </a:p>
        </p:txBody>
      </p:sp>
      <p:sp>
        <p:nvSpPr>
          <p:cNvPr id="4" name="Rezervirano mjesto teksta 3"/>
          <p:cNvSpPr>
            <a:spLocks noGrp="1"/>
          </p:cNvSpPr>
          <p:nvPr>
            <p:ph idx="1"/>
          </p:nvPr>
        </p:nvSpPr>
        <p:spPr>
          <a:xfrm>
            <a:off x="1522414" y="1905000"/>
            <a:ext cx="3275854" cy="4267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In 1897, William </a:t>
            </a:r>
            <a:r>
              <a:rPr lang="en-US" sz="2800" dirty="0" err="1"/>
              <a:t>Hadaway</a:t>
            </a:r>
            <a:r>
              <a:rPr lang="en-US" sz="2800" dirty="0"/>
              <a:t> was granted US patent # 574537 for an "Automatically Controlled Electric Oven</a:t>
            </a:r>
            <a:r>
              <a:rPr lang="en-US" sz="2800" dirty="0" smtClean="0"/>
              <a:t>„</a:t>
            </a:r>
            <a:r>
              <a:rPr lang="hr-HR" sz="2800" dirty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274638"/>
            <a:ext cx="4150009" cy="6094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749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1905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13892" y="1772816"/>
            <a:ext cx="3168352" cy="42672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In</a:t>
            </a:r>
            <a:r>
              <a:rPr lang="en-US" dirty="0" smtClean="0"/>
              <a:t> </a:t>
            </a:r>
            <a:r>
              <a:rPr lang="en-US" dirty="0"/>
              <a:t>November 1905, David </a:t>
            </a:r>
            <a:r>
              <a:rPr lang="en-US" dirty="0" err="1"/>
              <a:t>Curle</a:t>
            </a:r>
            <a:r>
              <a:rPr lang="en-US" dirty="0"/>
              <a:t> </a:t>
            </a:r>
            <a:r>
              <a:rPr lang="en-US" dirty="0" smtClean="0"/>
              <a:t>Smith, Western Australia</a:t>
            </a:r>
            <a:r>
              <a:rPr lang="en-US" dirty="0"/>
              <a:t>, applied for a patent </a:t>
            </a:r>
            <a:r>
              <a:rPr lang="en-US" dirty="0" smtClean="0"/>
              <a:t>for </a:t>
            </a:r>
            <a:r>
              <a:rPr lang="en-US" dirty="0"/>
              <a:t>a device that adopted </a:t>
            </a:r>
            <a:r>
              <a:rPr lang="en-US" dirty="0" smtClean="0"/>
              <a:t>what </a:t>
            </a:r>
            <a:r>
              <a:rPr lang="en-US" dirty="0"/>
              <a:t>later became the configuration for most electric stoves: an oven surmounted by a hotplate with a grill tray between </a:t>
            </a:r>
            <a:r>
              <a:rPr lang="en-US" dirty="0" smtClean="0"/>
              <a:t>them.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52" y="404664"/>
            <a:ext cx="4392488" cy="589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822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88640"/>
            <a:ext cx="4680520" cy="629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4" y="274638"/>
            <a:ext cx="3131838" cy="1020762"/>
          </a:xfrm>
        </p:spPr>
        <p:txBody>
          <a:bodyPr>
            <a:normAutofit/>
          </a:bodyPr>
          <a:lstStyle/>
          <a:p>
            <a:r>
              <a:rPr lang="hr-HR" sz="6000" dirty="0" smtClean="0"/>
              <a:t>1960s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61481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dirty="0" smtClean="0"/>
              <a:t>Today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2414" y="2276872"/>
            <a:ext cx="4571998" cy="3895328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Today:</a:t>
            </a:r>
            <a:r>
              <a:rPr lang="hr-HR" dirty="0" smtClean="0"/>
              <a:t> </a:t>
            </a:r>
            <a:r>
              <a:rPr lang="en-US" dirty="0" smtClean="0"/>
              <a:t>Stainless </a:t>
            </a:r>
            <a:r>
              <a:rPr lang="en-US" dirty="0"/>
              <a:t>steel double-layer </a:t>
            </a:r>
            <a:r>
              <a:rPr lang="hr-HR" dirty="0" err="1" smtClean="0"/>
              <a:t>cooker</a:t>
            </a:r>
            <a:r>
              <a:rPr lang="en-US" dirty="0" smtClean="0"/>
              <a:t>. </a:t>
            </a:r>
            <a:r>
              <a:rPr lang="en-US" dirty="0"/>
              <a:t>There are dozens of options for cooking available today compared to yesterday's years. </a:t>
            </a:r>
          </a:p>
        </p:txBody>
      </p:sp>
      <p:pic>
        <p:nvPicPr>
          <p:cNvPr id="2050" name="Picture 2" descr="http://www.homeserve2000.co.uk/images/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1772816"/>
            <a:ext cx="4572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5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5860" y="2034883"/>
            <a:ext cx="432048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Fortunately, you do not have to cook dinner over an open fire tonight!</a:t>
            </a:r>
            <a:endParaRPr lang="hr-HR" sz="4400" dirty="0"/>
          </a:p>
        </p:txBody>
      </p:sp>
      <p:sp>
        <p:nvSpPr>
          <p:cNvPr id="8" name="AutoShape 2" descr="Slikovni rezultat za open fire cooking png"/>
          <p:cNvSpPr>
            <a:spLocks noChangeAspect="1" noChangeArrowheads="1"/>
          </p:cNvSpPr>
          <p:nvPr/>
        </p:nvSpPr>
        <p:spPr bwMode="auto">
          <a:xfrm>
            <a:off x="-31750" y="-136525"/>
            <a:ext cx="3461866" cy="34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4" descr="Slikovni rezultat za open fire cooking p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902" y="1844824"/>
            <a:ext cx="5079628" cy="46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1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2414" y="1905000"/>
            <a:ext cx="9396534" cy="4267200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 smtClean="0"/>
              <a:t>Source:</a:t>
            </a:r>
            <a:endParaRPr lang="hr-HR" sz="3600" dirty="0"/>
          </a:p>
          <a:p>
            <a:pPr marL="0" indent="0" fontAlgn="base">
              <a:buNone/>
            </a:pPr>
            <a:r>
              <a:rPr lang="en-US" sz="3600" dirty="0"/>
              <a:t> </a:t>
            </a:r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en.wikipedia.org/wiki/Electric_stove</a:t>
            </a:r>
            <a:endParaRPr lang="hr-HR" sz="3600" dirty="0" smtClean="0"/>
          </a:p>
          <a:p>
            <a:pPr marL="0" indent="0" fontAlgn="base">
              <a:buNone/>
            </a:pPr>
            <a:endParaRPr lang="en-US" sz="3600" dirty="0"/>
          </a:p>
          <a:p>
            <a:pPr>
              <a:buFont typeface="Corbel" panose="020B0503020204020204" pitchFamily="34" charset="0"/>
              <a:buChar char="•"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010987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008" y="404664"/>
            <a:ext cx="12016817" cy="5328592"/>
          </a:xfrm>
        </p:spPr>
        <p:txBody>
          <a:bodyPr/>
          <a:lstStyle/>
          <a:p>
            <a:pPr algn="ctr"/>
            <a:r>
              <a:rPr lang="hr-HR" sz="4000" dirty="0" smtClean="0"/>
              <a:t>Created for </a:t>
            </a:r>
            <a:r>
              <a:rPr lang="hr-HR" sz="4000" dirty="0" err="1" smtClean="0"/>
              <a:t>the</a:t>
            </a:r>
            <a:r>
              <a:rPr lang="hr-HR" sz="4000" dirty="0" smtClean="0"/>
              <a:t> eTwinning </a:t>
            </a:r>
            <a:r>
              <a:rPr lang="hr-HR" sz="4000" dirty="0" smtClean="0"/>
              <a:t>poject:</a:t>
            </a:r>
            <a:br>
              <a:rPr lang="hr-HR" sz="4000" dirty="0" smtClean="0"/>
            </a:br>
            <a:r>
              <a:rPr lang="hr-HR" sz="4000" dirty="0" smtClean="0"/>
              <a:t> On the Track of Our Recent Past</a:t>
            </a:r>
            <a:br>
              <a:rPr lang="hr-HR" sz="4000" dirty="0" smtClean="0"/>
            </a:b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>by: Paula </a:t>
            </a:r>
            <a:r>
              <a:rPr lang="hr-HR" sz="4000" dirty="0" smtClean="0"/>
              <a:t>Horvat, 6th grade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>teacher: Iva Naranđa</a:t>
            </a:r>
            <a:br>
              <a:rPr lang="hr-HR" sz="4000" dirty="0" smtClean="0"/>
            </a:br>
            <a:r>
              <a:rPr lang="hr-HR" sz="4000" dirty="0" smtClean="0"/>
              <a:t>II. OŠ </a:t>
            </a:r>
            <a:r>
              <a:rPr lang="hr-HR" sz="4000" dirty="0" smtClean="0"/>
              <a:t>Čakovec, Croatia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/>
              <a:t>May, </a:t>
            </a:r>
            <a:r>
              <a:rPr lang="hr-HR" sz="4000" dirty="0" smtClean="0"/>
              <a:t>2016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/>
              <a:t/>
            </a:r>
            <a:br>
              <a:rPr lang="hr-HR" sz="4000" dirty="0"/>
            </a:b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382633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BE33D3-D573-4AE8-AA56-55E469B7F8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u stilu školske ploče (široki zaslon)</Template>
  <TotalTime>0</TotalTime>
  <Words>101</Words>
  <Application>Microsoft Office PowerPoint</Application>
  <PresentationFormat>Prilagođeno</PresentationFormat>
  <Paragraphs>14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Consolas</vt:lpstr>
      <vt:lpstr>Corbel</vt:lpstr>
      <vt:lpstr>Wingdings</vt:lpstr>
      <vt:lpstr>Chalkboard_16x9</vt:lpstr>
      <vt:lpstr> Electric cooker</vt:lpstr>
      <vt:lpstr>1892</vt:lpstr>
      <vt:lpstr>1897</vt:lpstr>
      <vt:lpstr>1905</vt:lpstr>
      <vt:lpstr>1960s</vt:lpstr>
      <vt:lpstr>Today</vt:lpstr>
      <vt:lpstr>PowerPointova prezentacija</vt:lpstr>
      <vt:lpstr>PowerPointova prezentacija</vt:lpstr>
      <vt:lpstr>Created for the eTwinning poject:  On the Track of Our Recent Past  by: Paula Horvat, 6th grade teacher: Iva Naranđa II. OŠ Čakovec, Croatia May, 2016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2016-05-23T13:35:28Z</dcterms:created>
  <dcterms:modified xsi:type="dcterms:W3CDTF">2016-05-30T18:13:06Z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