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2" r:id="rId5"/>
    <p:sldId id="267" r:id="rId6"/>
    <p:sldId id="261" r:id="rId7"/>
    <p:sldId id="263" r:id="rId8"/>
    <p:sldId id="269" r:id="rId9"/>
    <p:sldId id="270" r:id="rId10"/>
    <p:sldId id="26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3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29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2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8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02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5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2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27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0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47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5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779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47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98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4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96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8E705D-8F5E-4596-BCBE-83FF3B9DDBCE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3574CA-5C94-4418-85D8-80E867EA8C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0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h.wikipedia.org/wiki/Gramof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69671" y="2012798"/>
            <a:ext cx="7005394" cy="2829658"/>
          </a:xfrm>
        </p:spPr>
        <p:txBody>
          <a:bodyPr/>
          <a:lstStyle/>
          <a:p>
            <a:r>
              <a:rPr lang="hr-HR" b="1" dirty="0" smtClean="0"/>
              <a:t>GRAMOPHONE</a:t>
            </a:r>
            <a:br>
              <a:rPr lang="hr-HR" b="1" dirty="0" smtClean="0"/>
            </a:br>
            <a:r>
              <a:rPr lang="hr-HR" sz="6600" b="1" dirty="0" smtClean="0"/>
              <a:t/>
            </a:r>
            <a:br>
              <a:rPr lang="hr-HR" sz="6600" b="1" dirty="0" smtClean="0"/>
            </a:br>
            <a:r>
              <a:rPr lang="hr-HR" sz="4000" b="1" dirty="0"/>
              <a:t>GRAMOPHONE RECORDS</a:t>
            </a:r>
          </a:p>
        </p:txBody>
      </p:sp>
    </p:spTree>
    <p:extLst>
      <p:ext uri="{BB962C8B-B14F-4D97-AF65-F5344CB8AC3E}">
        <p14:creationId xmlns:p14="http://schemas.microsoft.com/office/powerpoint/2010/main" val="18837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err="1" smtClean="0"/>
              <a:t>Created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by</a:t>
            </a:r>
            <a:r>
              <a:rPr lang="hr-HR" sz="3200" b="1" dirty="0" smtClean="0"/>
              <a:t>: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03399" y="2556932"/>
            <a:ext cx="9093197" cy="33189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hr-HR" sz="2800" b="1" dirty="0" smtClean="0"/>
              <a:t>Daniel </a:t>
            </a:r>
            <a:r>
              <a:rPr lang="hr-HR" sz="2800" b="1" dirty="0" err="1" smtClean="0"/>
              <a:t>Turk</a:t>
            </a:r>
            <a:r>
              <a:rPr lang="hr-HR" sz="2800" b="1" dirty="0" smtClean="0"/>
              <a:t>, 6th grade</a:t>
            </a:r>
          </a:p>
          <a:p>
            <a:pPr marL="0" indent="0">
              <a:buNone/>
            </a:pPr>
            <a:r>
              <a:rPr lang="hr-HR" sz="2800" b="1" dirty="0" smtClean="0"/>
              <a:t>II. osnovna škola Čakovec, Croatia</a:t>
            </a:r>
          </a:p>
          <a:p>
            <a:pPr marL="0" indent="0">
              <a:buNone/>
            </a:pPr>
            <a:r>
              <a:rPr lang="hr-HR" sz="2800" b="1" dirty="0" err="1" smtClean="0"/>
              <a:t>Teacher</a:t>
            </a:r>
            <a:r>
              <a:rPr lang="hr-HR" sz="2800" b="1" dirty="0" smtClean="0"/>
              <a:t>: Iva </a:t>
            </a:r>
            <a:r>
              <a:rPr lang="hr-HR" sz="2800" b="1" dirty="0" err="1" smtClean="0"/>
              <a:t>Naranđa</a:t>
            </a:r>
            <a:endParaRPr lang="hr-HR" sz="2800" b="1" dirty="0" smtClean="0"/>
          </a:p>
          <a:p>
            <a:pPr marL="0" indent="0">
              <a:buNone/>
            </a:pPr>
            <a:r>
              <a:rPr lang="hr-HR" sz="2800" b="1" dirty="0" smtClean="0"/>
              <a:t>eTwinning </a:t>
            </a:r>
            <a:r>
              <a:rPr lang="hr-HR" sz="2800" b="1" dirty="0" err="1" smtClean="0"/>
              <a:t>project</a:t>
            </a:r>
            <a:r>
              <a:rPr lang="hr-HR" sz="2800" b="1" dirty="0" smtClean="0"/>
              <a:t> </a:t>
            </a:r>
            <a:r>
              <a:rPr lang="en-US" sz="2800" b="1" dirty="0"/>
              <a:t>On the Track of Our Recent Past</a:t>
            </a:r>
            <a:endParaRPr lang="hr-HR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hr-HR" sz="2800" b="1" dirty="0" err="1" smtClean="0"/>
              <a:t>Sources</a:t>
            </a:r>
            <a:r>
              <a:rPr lang="hr-HR" sz="2800" b="1" dirty="0" smtClean="0"/>
              <a:t>:</a:t>
            </a:r>
          </a:p>
          <a:p>
            <a:pPr marL="0" indent="0">
              <a:buNone/>
            </a:pPr>
            <a:r>
              <a:rPr lang="hr-HR" sz="2800" b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hr-HR" sz="2800" b="1" dirty="0" smtClean="0">
                <a:solidFill>
                  <a:schemeClr val="tx1"/>
                </a:solidFill>
                <a:hlinkClick r:id="rId2"/>
              </a:rPr>
              <a:t>en.wikipedia.org/wiki/Phonograph</a:t>
            </a:r>
          </a:p>
          <a:p>
            <a:pPr marL="0" indent="0">
              <a:buNone/>
            </a:pPr>
            <a:r>
              <a:rPr lang="hr-HR" sz="2800" b="1" dirty="0">
                <a:solidFill>
                  <a:schemeClr val="tx1"/>
                </a:solidFill>
                <a:hlinkClick r:id="rId2"/>
              </a:rPr>
              <a:t>http://inventors.about.com/od/gstartinventions/a/gramophone.htm</a:t>
            </a:r>
            <a:endParaRPr lang="hr-HR" sz="2800" b="1" dirty="0" smtClean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r>
              <a:rPr lang="hr-HR" sz="2800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hr-HR" sz="2800" b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hr-HR" sz="2800" b="1" dirty="0" smtClean="0">
                <a:solidFill>
                  <a:schemeClr val="tx1"/>
                </a:solidFill>
                <a:hlinkClick r:id="rId2"/>
              </a:rPr>
              <a:t>sh.wikipedia.org/wiki/Gramofon</a:t>
            </a:r>
            <a:endParaRPr lang="hr-HR" sz="2800" b="1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58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69120" y="1011763"/>
            <a:ext cx="6616698" cy="1303867"/>
          </a:xfrm>
        </p:spPr>
        <p:txBody>
          <a:bodyPr>
            <a:normAutofit fontScale="90000"/>
          </a:bodyPr>
          <a:lstStyle/>
          <a:p>
            <a:r>
              <a:rPr lang="hr-HR" b="1" dirty="0" err="1" smtClean="0"/>
              <a:t>History</a:t>
            </a:r>
            <a:r>
              <a:rPr lang="hr-HR" b="1" dirty="0" smtClean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gramophone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0038" y="2959100"/>
            <a:ext cx="9974862" cy="3187700"/>
          </a:xfrm>
        </p:spPr>
        <p:txBody>
          <a:bodyPr>
            <a:normAutofit/>
          </a:bodyPr>
          <a:lstStyle/>
          <a:p>
            <a:r>
              <a:rPr lang="en-US" dirty="0"/>
              <a:t>Early attempts to design a consumer sound or music playing gadget began in 1877 when Thomas Edison invented his tin-foil phonograph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/>
              <a:t>The sound quality on the phonograph was bad and each recording lasted for one only play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/>
              <a:t>Edison's phonograph was followed by Alexander Graham Bell's </a:t>
            </a:r>
            <a:r>
              <a:rPr lang="en-US" dirty="0" err="1"/>
              <a:t>graphophone</a:t>
            </a:r>
            <a:r>
              <a:rPr lang="en-US" dirty="0"/>
              <a:t>. The </a:t>
            </a:r>
            <a:r>
              <a:rPr lang="en-US" dirty="0" err="1"/>
              <a:t>graphophone</a:t>
            </a:r>
            <a:r>
              <a:rPr lang="en-US" dirty="0"/>
              <a:t> used wax cylinders which could be played many </a:t>
            </a:r>
            <a:r>
              <a:rPr lang="en-US" dirty="0" smtClean="0"/>
              <a:t>times</a:t>
            </a:r>
            <a:r>
              <a:rPr lang="hr-HR" dirty="0" smtClean="0"/>
              <a:t>.</a:t>
            </a:r>
            <a:endParaRPr lang="hr-HR" dirty="0" smtClean="0"/>
          </a:p>
          <a:p>
            <a:r>
              <a:rPr lang="en-US" dirty="0" smtClean="0"/>
              <a:t>1887 </a:t>
            </a:r>
            <a:r>
              <a:rPr lang="en-US" dirty="0"/>
              <a:t>Emile Berliner </a:t>
            </a:r>
            <a:r>
              <a:rPr lang="hr-HR" dirty="0" smtClean="0"/>
              <a:t>i</a:t>
            </a:r>
            <a:r>
              <a:rPr lang="en-US" dirty="0" err="1" smtClean="0"/>
              <a:t>nvents</a:t>
            </a:r>
            <a:r>
              <a:rPr lang="en-US" dirty="0" smtClean="0"/>
              <a:t> </a:t>
            </a:r>
            <a:r>
              <a:rPr lang="hr-HR" dirty="0" smtClean="0"/>
              <a:t>t</a:t>
            </a:r>
            <a:r>
              <a:rPr lang="en-US" dirty="0" smtClean="0"/>
              <a:t>he </a:t>
            </a:r>
            <a:r>
              <a:rPr lang="hr-HR" dirty="0" smtClean="0"/>
              <a:t>g</a:t>
            </a:r>
            <a:r>
              <a:rPr lang="en-US" dirty="0" err="1" smtClean="0"/>
              <a:t>ramophone</a:t>
            </a:r>
            <a:r>
              <a:rPr lang="en-US" dirty="0" smtClean="0"/>
              <a:t> </a:t>
            </a:r>
            <a:r>
              <a:rPr lang="hr-HR" dirty="0" smtClean="0"/>
              <a:t>a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hr-HR" dirty="0" smtClean="0"/>
              <a:t>r</a:t>
            </a:r>
            <a:r>
              <a:rPr lang="en-US" dirty="0" err="1" smtClean="0"/>
              <a:t>ecords</a:t>
            </a:r>
            <a:r>
              <a:rPr lang="hr-HR" dirty="0" smtClean="0"/>
              <a:t>.</a:t>
            </a:r>
            <a:endParaRPr lang="hr-HR" dirty="0" smtClean="0"/>
          </a:p>
        </p:txBody>
      </p:sp>
      <p:pic>
        <p:nvPicPr>
          <p:cNvPr id="1026" name="Picture 2" descr="https://upload.wikimedia.org/wikipedia/commons/thumb/c/c0/Graphophone1901.jpg/220px-Graphophone1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191" y="706549"/>
            <a:ext cx="1537709" cy="16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a/a0/EdisonPhonograph.jpg/220px-EdisonPhono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69" y="752694"/>
            <a:ext cx="1599283" cy="15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105" y="1563977"/>
            <a:ext cx="3644709" cy="373004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72" y="1354930"/>
            <a:ext cx="3065171" cy="4043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5105" y="5491228"/>
            <a:ext cx="3915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Emile Berliner in </a:t>
            </a:r>
            <a:r>
              <a:rPr lang="en-US" sz="2800" b="1" dirty="0" smtClean="0"/>
              <a:t>1887</a:t>
            </a:r>
            <a:endParaRPr lang="hr-H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295719" y="5398895"/>
            <a:ext cx="1109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 smtClean="0"/>
              <a:t>1909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27835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020" y="2526539"/>
            <a:ext cx="2886349" cy="27431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375" y="2464329"/>
            <a:ext cx="2549842" cy="3175122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225084" y="5422044"/>
            <a:ext cx="3763593" cy="6519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 smtClean="0"/>
              <a:t>1928</a:t>
            </a:r>
            <a:endParaRPr lang="hr-HR" b="1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1447802" y="11345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 smtClean="0"/>
              <a:t>T</a:t>
            </a:r>
            <a:r>
              <a:rPr lang="en-US" b="1" dirty="0" smtClean="0"/>
              <a:t>he </a:t>
            </a:r>
            <a:r>
              <a:rPr lang="en-US" b="1" dirty="0" smtClean="0"/>
              <a:t>gramophone</a:t>
            </a:r>
            <a:endParaRPr lang="hr-HR" b="1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5601952" y="5574444"/>
            <a:ext cx="6264497" cy="6519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b="1" dirty="0" smtClean="0"/>
              <a:t>1925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6216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1059286"/>
            <a:ext cx="4250029" cy="4268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9847" y="5482261"/>
            <a:ext cx="1109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1</a:t>
            </a:r>
            <a:r>
              <a:rPr lang="hr-HR" sz="4000" b="1" dirty="0" smtClean="0"/>
              <a:t>938</a:t>
            </a:r>
            <a:endParaRPr lang="hr-HR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8525814" y="5482261"/>
            <a:ext cx="1318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 smtClean="0"/>
              <a:t>1980</a:t>
            </a:r>
            <a:endParaRPr lang="hr-HR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073" y="1059286"/>
            <a:ext cx="4346035" cy="42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Something</a:t>
            </a:r>
            <a:r>
              <a:rPr lang="hr-HR" b="1" dirty="0" smtClean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gramophone</a:t>
            </a:r>
            <a:r>
              <a:rPr lang="hr-HR" b="1" dirty="0"/>
              <a:t> </a:t>
            </a:r>
            <a:r>
              <a:rPr lang="hr-HR" b="1" dirty="0" err="1"/>
              <a:t>records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 g</a:t>
            </a:r>
            <a:r>
              <a:rPr lang="en-US" dirty="0" err="1" smtClean="0"/>
              <a:t>ramophone</a:t>
            </a:r>
            <a:r>
              <a:rPr lang="en-US" dirty="0" smtClean="0"/>
              <a:t> record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en-US" dirty="0" smtClean="0"/>
              <a:t> </a:t>
            </a:r>
            <a:r>
              <a:rPr lang="en-US" dirty="0"/>
              <a:t>vinyl </a:t>
            </a:r>
            <a:r>
              <a:rPr lang="hr-HR" dirty="0" err="1" smtClean="0"/>
              <a:t>record</a:t>
            </a:r>
            <a:r>
              <a:rPr lang="en-US" dirty="0" smtClean="0"/>
              <a:t> </a:t>
            </a:r>
            <a:r>
              <a:rPr lang="en-US" dirty="0"/>
              <a:t>is a kind of analogue sound </a:t>
            </a:r>
            <a:r>
              <a:rPr lang="en-US" dirty="0" smtClean="0"/>
              <a:t>storage</a:t>
            </a:r>
            <a:r>
              <a:rPr lang="hr-HR" dirty="0" smtClean="0"/>
              <a:t> </a:t>
            </a:r>
            <a:r>
              <a:rPr lang="hr-HR" dirty="0" err="1" smtClean="0"/>
              <a:t>medium</a:t>
            </a:r>
            <a:r>
              <a:rPr lang="hr-HR" dirty="0"/>
              <a:t> </a:t>
            </a:r>
            <a:r>
              <a:rPr lang="en-US" dirty="0"/>
              <a:t>in the form of a flat polyvinyl </a:t>
            </a:r>
            <a:r>
              <a:rPr lang="en-US" dirty="0" smtClean="0"/>
              <a:t>chloride </a:t>
            </a:r>
            <a:r>
              <a:rPr lang="en-US" dirty="0"/>
              <a:t>disc with an inscribed, modulated spiral groove. The groove usually starts near the periphery and ends near the center of the disc.</a:t>
            </a:r>
            <a:endParaRPr lang="hr-HR" dirty="0" smtClean="0"/>
          </a:p>
          <a:p>
            <a:r>
              <a:rPr lang="hr-HR" dirty="0" err="1" smtClean="0"/>
              <a:t>Gramophone</a:t>
            </a:r>
            <a:r>
              <a:rPr lang="hr-HR" dirty="0" smtClean="0"/>
              <a:t> </a:t>
            </a:r>
            <a:r>
              <a:rPr lang="en-US" dirty="0" smtClean="0"/>
              <a:t>records </a:t>
            </a:r>
            <a:r>
              <a:rPr lang="en-US" dirty="0"/>
              <a:t>are generally described by their diameter in inches (12", 10", 7"), the rotational speed in rpm at which they are </a:t>
            </a:r>
            <a:r>
              <a:rPr lang="en-US" dirty="0" smtClean="0"/>
              <a:t>played, </a:t>
            </a:r>
            <a:r>
              <a:rPr lang="en-US" dirty="0"/>
              <a:t>and their time capacity resulting from a combination of those parameters (LP – long playing 33 </a:t>
            </a:r>
            <a:r>
              <a:rPr lang="en-US" baseline="30000" dirty="0"/>
              <a:t>1</a:t>
            </a:r>
            <a:r>
              <a:rPr lang="en-US" dirty="0"/>
              <a:t>⁄</a:t>
            </a:r>
            <a:r>
              <a:rPr lang="en-US" baseline="-25000" dirty="0"/>
              <a:t>3</a:t>
            </a:r>
            <a:r>
              <a:rPr lang="en-US" dirty="0"/>
              <a:t> rpm, SP – 78 rpm </a:t>
            </a:r>
            <a:r>
              <a:rPr lang="en-US" dirty="0" smtClean="0"/>
              <a:t>single</a:t>
            </a:r>
            <a:r>
              <a:rPr lang="hr-HR" dirty="0" smtClean="0"/>
              <a:t>…).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47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G</a:t>
            </a:r>
            <a:r>
              <a:rPr lang="hr-HR" b="1" dirty="0" err="1" smtClean="0"/>
              <a:t>ramophone</a:t>
            </a:r>
            <a:r>
              <a:rPr lang="hr-HR" b="1" dirty="0" smtClean="0"/>
              <a:t> </a:t>
            </a:r>
            <a:r>
              <a:rPr lang="hr-HR" b="1" dirty="0"/>
              <a:t>records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3201118"/>
            <a:ext cx="2456901" cy="21276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486" y="3262083"/>
            <a:ext cx="2219136" cy="206672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805" y="3371820"/>
            <a:ext cx="194479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G</a:t>
            </a:r>
            <a:r>
              <a:rPr lang="hr-HR" b="1" dirty="0" err="1" smtClean="0"/>
              <a:t>ramophone</a:t>
            </a:r>
            <a:r>
              <a:rPr lang="hr-HR" b="1" dirty="0" smtClean="0"/>
              <a:t> </a:t>
            </a:r>
            <a:r>
              <a:rPr lang="hr-HR" b="1" dirty="0" err="1" smtClean="0"/>
              <a:t>records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62196"/>
            <a:ext cx="3604003" cy="331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70" y="2467311"/>
            <a:ext cx="3792041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Covers</a:t>
            </a:r>
            <a:r>
              <a:rPr lang="hr-HR" b="1" dirty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gramophone</a:t>
            </a:r>
            <a:r>
              <a:rPr lang="hr-HR" b="1" dirty="0" smtClean="0"/>
              <a:t> </a:t>
            </a:r>
            <a:r>
              <a:rPr lang="hr-HR" b="1" dirty="0" err="1" smtClean="0"/>
              <a:t>records</a:t>
            </a:r>
            <a:endParaRPr lang="hr-HR" b="1" dirty="0"/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727181"/>
            <a:ext cx="4448914" cy="3332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847" y="2627227"/>
            <a:ext cx="3773751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237</Words>
  <Application>Microsoft Office PowerPoint</Application>
  <PresentationFormat>Široki zaslon</PresentationFormat>
  <Paragraphs>29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Organski</vt:lpstr>
      <vt:lpstr>GRAMOPHONE  GRAMOPHONE RECORDS</vt:lpstr>
      <vt:lpstr>History of the gramophone</vt:lpstr>
      <vt:lpstr>PowerPointova prezentacija</vt:lpstr>
      <vt:lpstr>PowerPointova prezentacija</vt:lpstr>
      <vt:lpstr>PowerPointova prezentacija</vt:lpstr>
      <vt:lpstr>Something about gramophone records</vt:lpstr>
      <vt:lpstr>Gramophone records</vt:lpstr>
      <vt:lpstr>Gramophone records</vt:lpstr>
      <vt:lpstr>Covers of gramophone records</vt:lpstr>
      <vt:lpstr>Created by: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GRAMOPHONE</dc:title>
  <dc:creator>ucenik</dc:creator>
  <cp:lastModifiedBy>II. OŠ ČAKOVEC</cp:lastModifiedBy>
  <cp:revision>32</cp:revision>
  <dcterms:created xsi:type="dcterms:W3CDTF">2016-05-23T11:51:07Z</dcterms:created>
  <dcterms:modified xsi:type="dcterms:W3CDTF">2016-06-15T07:32:03Z</dcterms:modified>
</cp:coreProperties>
</file>