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1" r:id="rId8"/>
    <p:sldId id="262" r:id="rId9"/>
    <p:sldId id="263" r:id="rId1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31BD1303-2DB5-4ADE-9ED7-C05E263BDE51}"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BD1303-2DB5-4ADE-9ED7-C05E263BDE51}"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BD1303-2DB5-4ADE-9ED7-C05E263BDE51}"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BD1303-2DB5-4ADE-9ED7-C05E263BDE51}"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BD1303-2DB5-4ADE-9ED7-C05E263BDE51}"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1BD1303-2DB5-4ADE-9ED7-C05E263BDE51}"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1BD1303-2DB5-4ADE-9ED7-C05E263BDE51}"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1BD1303-2DB5-4ADE-9ED7-C05E263BDE51}"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1BD1303-2DB5-4ADE-9ED7-C05E263BDE51}"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1BD1303-2DB5-4ADE-9ED7-C05E263BDE51}"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6DB643-047B-46C4-838D-B9920739C00E}" type="datetimeFigureOut">
              <a:rPr lang="sr-Latn-CS" smtClean="0"/>
              <a:pPr/>
              <a:t>8.5.2013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31BD1303-2DB5-4ADE-9ED7-C05E263BDE51}"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6DB643-047B-46C4-838D-B9920739C00E}" type="datetimeFigureOut">
              <a:rPr lang="sr-Latn-CS" smtClean="0"/>
              <a:pPr/>
              <a:t>8.5.2013</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BD1303-2DB5-4ADE-9ED7-C05E263BDE51}"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 </a:t>
            </a:r>
            <a:r>
              <a:rPr lang="hr-HR" dirty="0" smtClean="0"/>
              <a:t/>
            </a:r>
            <a:br>
              <a:rPr lang="hr-HR" dirty="0" smtClean="0"/>
            </a:br>
            <a:r>
              <a:rPr lang="hr-HR" dirty="0" smtClean="0"/>
              <a:t>EUROPE DAY</a:t>
            </a:r>
            <a:endParaRPr lang="hr-HR" dirty="0"/>
          </a:p>
        </p:txBody>
      </p:sp>
      <p:sp>
        <p:nvSpPr>
          <p:cNvPr id="3" name="Subtitle 2"/>
          <p:cNvSpPr>
            <a:spLocks noGrp="1"/>
          </p:cNvSpPr>
          <p:nvPr>
            <p:ph type="subTitle" idx="1"/>
          </p:nvPr>
        </p:nvSpPr>
        <p:spPr/>
        <p:txBody>
          <a:bodyPr/>
          <a:lstStyle/>
          <a:p>
            <a:endParaRPr lang="hr-H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7" name="Content Placeholder 6"/>
          <p:cNvSpPr>
            <a:spLocks noGrp="1"/>
          </p:cNvSpPr>
          <p:nvPr>
            <p:ph idx="1"/>
          </p:nvPr>
        </p:nvSpPr>
        <p:spPr/>
        <p:txBody>
          <a:bodyPr/>
          <a:lstStyle/>
          <a:p>
            <a:r>
              <a:rPr lang="en-US" b="1" dirty="0" smtClean="0">
                <a:solidFill>
                  <a:schemeClr val="tx2">
                    <a:lumMod val="60000"/>
                    <a:lumOff val="40000"/>
                  </a:schemeClr>
                </a:solidFill>
              </a:rPr>
              <a:t>Europe</a:t>
            </a:r>
            <a:r>
              <a:rPr lang="en-US" dirty="0" smtClean="0">
                <a:solidFill>
                  <a:schemeClr val="tx2">
                    <a:lumMod val="60000"/>
                    <a:lumOff val="40000"/>
                  </a:schemeClr>
                </a:solidFill>
              </a:rPr>
              <a:t> </a:t>
            </a:r>
            <a:r>
              <a:rPr lang="en-US" dirty="0" smtClean="0">
                <a:solidFill>
                  <a:schemeClr val="tx2">
                    <a:lumMod val="60000"/>
                    <a:lumOff val="40000"/>
                  </a:schemeClr>
                </a:solidFill>
              </a:rPr>
              <a:t>is </a:t>
            </a:r>
            <a:r>
              <a:rPr lang="en-US" dirty="0" smtClean="0">
                <a:solidFill>
                  <a:schemeClr val="tx2">
                    <a:lumMod val="60000"/>
                    <a:lumOff val="40000"/>
                  </a:schemeClr>
                </a:solidFill>
              </a:rPr>
              <a:t>one of the world's seven continents. Comprising the westernmost peninsula</a:t>
            </a:r>
            <a:r>
              <a:rPr lang="hr-HR" dirty="0" smtClean="0">
                <a:solidFill>
                  <a:schemeClr val="tx2">
                    <a:lumMod val="60000"/>
                    <a:lumOff val="40000"/>
                  </a:schemeClr>
                </a:solidFill>
              </a:rPr>
              <a:t> </a:t>
            </a:r>
            <a:r>
              <a:rPr lang="en-US" dirty="0" smtClean="0">
                <a:solidFill>
                  <a:schemeClr val="tx2">
                    <a:lumMod val="60000"/>
                    <a:lumOff val="40000"/>
                  </a:schemeClr>
                </a:solidFill>
              </a:rPr>
              <a:t> of</a:t>
            </a:r>
            <a:r>
              <a:rPr lang="hr-HR" dirty="0" smtClean="0">
                <a:solidFill>
                  <a:schemeClr val="tx2">
                    <a:lumMod val="60000"/>
                    <a:lumOff val="40000"/>
                  </a:schemeClr>
                </a:solidFill>
              </a:rPr>
              <a:t> </a:t>
            </a:r>
            <a:r>
              <a:rPr lang="en-US" dirty="0" smtClean="0">
                <a:solidFill>
                  <a:schemeClr val="tx2">
                    <a:lumMod val="60000"/>
                    <a:lumOff val="40000"/>
                  </a:schemeClr>
                </a:solidFill>
              </a:rPr>
              <a:t>Eurasia, Europe is generally divided from Asia by the </a:t>
            </a:r>
            <a:r>
              <a:rPr lang="en-US" dirty="0" err="1" smtClean="0">
                <a:solidFill>
                  <a:schemeClr val="tx2">
                    <a:lumMod val="60000"/>
                    <a:lumOff val="40000"/>
                  </a:schemeClr>
                </a:solidFill>
              </a:rPr>
              <a:t>watershe</a:t>
            </a:r>
            <a:r>
              <a:rPr lang="hr-HR" dirty="0" smtClean="0">
                <a:solidFill>
                  <a:schemeClr val="tx2">
                    <a:lumMod val="60000"/>
                    <a:lumOff val="40000"/>
                  </a:schemeClr>
                </a:solidFill>
              </a:rPr>
              <a:t>d </a:t>
            </a:r>
            <a:r>
              <a:rPr lang="en-US" dirty="0" smtClean="0">
                <a:solidFill>
                  <a:schemeClr val="tx2">
                    <a:lumMod val="60000"/>
                    <a:lumOff val="40000"/>
                  </a:schemeClr>
                </a:solidFill>
              </a:rPr>
              <a:t>divides of the Ural and Caucasus Mountains, the </a:t>
            </a:r>
            <a:r>
              <a:rPr lang="hr-HR" dirty="0" smtClean="0">
                <a:solidFill>
                  <a:schemeClr val="tx2">
                    <a:lumMod val="60000"/>
                    <a:lumOff val="40000"/>
                  </a:schemeClr>
                </a:solidFill>
              </a:rPr>
              <a:t>Ural </a:t>
            </a:r>
            <a:r>
              <a:rPr lang="en-US" dirty="0" smtClean="0">
                <a:solidFill>
                  <a:schemeClr val="tx2">
                    <a:lumMod val="60000"/>
                    <a:lumOff val="40000"/>
                  </a:schemeClr>
                </a:solidFill>
              </a:rPr>
              <a:t>River, the Caspian and</a:t>
            </a:r>
            <a:r>
              <a:rPr lang="hr-HR" dirty="0" smtClean="0">
                <a:solidFill>
                  <a:schemeClr val="tx2">
                    <a:lumMod val="60000"/>
                    <a:lumOff val="40000"/>
                  </a:schemeClr>
                </a:solidFill>
              </a:rPr>
              <a:t> </a:t>
            </a:r>
            <a:r>
              <a:rPr lang="en-US" dirty="0" smtClean="0">
                <a:solidFill>
                  <a:schemeClr val="tx2">
                    <a:lumMod val="60000"/>
                    <a:lumOff val="40000"/>
                  </a:schemeClr>
                </a:solidFill>
              </a:rPr>
              <a:t>Black Seas, </a:t>
            </a:r>
            <a:r>
              <a:rPr lang="en-US" dirty="0" smtClean="0">
                <a:solidFill>
                  <a:schemeClr val="tx2">
                    <a:lumMod val="60000"/>
                    <a:lumOff val="40000"/>
                  </a:schemeClr>
                </a:solidFill>
              </a:rPr>
              <a:t>and</a:t>
            </a:r>
            <a:r>
              <a:rPr lang="hr-HR" dirty="0" smtClean="0">
                <a:solidFill>
                  <a:schemeClr val="tx2">
                    <a:lumMod val="60000"/>
                    <a:lumOff val="40000"/>
                  </a:schemeClr>
                </a:solidFill>
              </a:rPr>
              <a:t> t</a:t>
            </a:r>
            <a:r>
              <a:rPr lang="en-US" dirty="0" smtClean="0">
                <a:solidFill>
                  <a:schemeClr val="tx2">
                    <a:lumMod val="60000"/>
                    <a:lumOff val="40000"/>
                  </a:schemeClr>
                </a:solidFill>
              </a:rPr>
              <a:t>he</a:t>
            </a:r>
            <a:r>
              <a:rPr lang="en-US" dirty="0" smtClean="0">
                <a:solidFill>
                  <a:schemeClr val="tx2">
                    <a:lumMod val="60000"/>
                    <a:lumOff val="40000"/>
                  </a:schemeClr>
                </a:solidFill>
              </a:rPr>
              <a:t> waterways connecting the Black and Aegean Seas.</a:t>
            </a:r>
            <a:endParaRPr lang="hr-HR"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In ancient Greek mythology, </a:t>
            </a:r>
            <a:r>
              <a:rPr lang="en-US" dirty="0" err="1" smtClean="0">
                <a:solidFill>
                  <a:schemeClr val="tx2">
                    <a:lumMod val="60000"/>
                    <a:lumOff val="40000"/>
                  </a:schemeClr>
                </a:solidFill>
              </a:rPr>
              <a:t>Europ</a:t>
            </a:r>
            <a:r>
              <a:rPr lang="hr-HR" dirty="0">
                <a:solidFill>
                  <a:schemeClr val="tx2">
                    <a:lumMod val="60000"/>
                    <a:lumOff val="40000"/>
                  </a:schemeClr>
                </a:solidFill>
              </a:rPr>
              <a:t>a</a:t>
            </a:r>
            <a:r>
              <a:rPr lang="en-US" dirty="0" smtClean="0">
                <a:solidFill>
                  <a:schemeClr val="tx2">
                    <a:lumMod val="60000"/>
                    <a:lumOff val="40000"/>
                  </a:schemeClr>
                </a:solidFill>
              </a:rPr>
              <a:t> was a Phoenician princess whom Zeus</a:t>
            </a:r>
            <a:r>
              <a:rPr lang="hr-HR" dirty="0" smtClean="0">
                <a:solidFill>
                  <a:schemeClr val="tx2">
                    <a:lumMod val="60000"/>
                    <a:lumOff val="40000"/>
                  </a:schemeClr>
                </a:solidFill>
              </a:rPr>
              <a:t> </a:t>
            </a:r>
            <a:r>
              <a:rPr lang="en-US" dirty="0" smtClean="0">
                <a:solidFill>
                  <a:schemeClr val="tx2">
                    <a:lumMod val="60000"/>
                    <a:lumOff val="40000"/>
                  </a:schemeClr>
                </a:solidFill>
              </a:rPr>
              <a:t>abducted after assuming the form of a dazzling white bull. He took her to the island of Crete where she gave birth to </a:t>
            </a:r>
            <a:r>
              <a:rPr lang="en-US" dirty="0" err="1" smtClean="0">
                <a:solidFill>
                  <a:schemeClr val="tx2">
                    <a:lumMod val="60000"/>
                    <a:lumOff val="40000"/>
                  </a:schemeClr>
                </a:solidFill>
              </a:rPr>
              <a:t>Minos</a:t>
            </a:r>
            <a:r>
              <a:rPr lang="en-US" dirty="0" smtClean="0">
                <a:solidFill>
                  <a:schemeClr val="tx2">
                    <a:lumMod val="60000"/>
                    <a:lumOff val="40000"/>
                  </a:schemeClr>
                </a:solidFill>
              </a:rPr>
              <a:t>, </a:t>
            </a:r>
            <a:r>
              <a:rPr lang="en-US" dirty="0" err="1" smtClean="0">
                <a:solidFill>
                  <a:schemeClr val="tx2">
                    <a:lumMod val="60000"/>
                    <a:lumOff val="40000"/>
                  </a:schemeClr>
                </a:solidFill>
              </a:rPr>
              <a:t>Rhadamanthus</a:t>
            </a:r>
            <a:r>
              <a:rPr lang="en-US" dirty="0" smtClean="0">
                <a:solidFill>
                  <a:schemeClr val="tx2">
                    <a:lumMod val="60000"/>
                    <a:lumOff val="40000"/>
                  </a:schemeClr>
                </a:solidFill>
              </a:rPr>
              <a:t>, and </a:t>
            </a:r>
            <a:r>
              <a:rPr lang="en-US" u="sng" dirty="0" err="1" smtClean="0">
                <a:solidFill>
                  <a:schemeClr val="tx2">
                    <a:lumMod val="60000"/>
                    <a:lumOff val="40000"/>
                  </a:schemeClr>
                </a:solidFill>
              </a:rPr>
              <a:t>Sarpedon</a:t>
            </a:r>
            <a:r>
              <a:rPr lang="en-US" dirty="0" smtClean="0">
                <a:solidFill>
                  <a:schemeClr val="tx2">
                    <a:lumMod val="60000"/>
                    <a:lumOff val="40000"/>
                  </a:schemeClr>
                </a:solidFill>
              </a:rPr>
              <a:t>. For Homer, Europe </a:t>
            </a:r>
            <a:r>
              <a:rPr lang="hr-HR" dirty="0" smtClean="0">
                <a:solidFill>
                  <a:schemeClr val="tx2">
                    <a:lumMod val="60000"/>
                    <a:lumOff val="40000"/>
                  </a:schemeClr>
                </a:solidFill>
              </a:rPr>
              <a:t> </a:t>
            </a:r>
            <a:r>
              <a:rPr lang="en-US" dirty="0" smtClean="0">
                <a:solidFill>
                  <a:schemeClr val="tx2">
                    <a:lumMod val="60000"/>
                    <a:lumOff val="40000"/>
                  </a:schemeClr>
                </a:solidFill>
              </a:rPr>
              <a:t>was a mythological queen of Crete, not a geographical designation.</a:t>
            </a:r>
            <a:endParaRPr lang="hr-HR"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lnSpcReduction="10000"/>
          </a:bodyPr>
          <a:lstStyle/>
          <a:p>
            <a:r>
              <a:rPr lang="en-US" dirty="0" smtClean="0">
                <a:solidFill>
                  <a:schemeClr val="tx2">
                    <a:lumMod val="60000"/>
                    <a:lumOff val="40000"/>
                  </a:schemeClr>
                </a:solidFill>
              </a:rPr>
              <a:t>The </a:t>
            </a:r>
            <a:r>
              <a:rPr lang="en-US" b="1" dirty="0" smtClean="0">
                <a:solidFill>
                  <a:schemeClr val="tx2">
                    <a:lumMod val="60000"/>
                    <a:lumOff val="40000"/>
                  </a:schemeClr>
                </a:solidFill>
              </a:rPr>
              <a:t>European Union</a:t>
            </a:r>
            <a:r>
              <a:rPr lang="en-US" dirty="0" smtClean="0">
                <a:solidFill>
                  <a:schemeClr val="tx2">
                    <a:lumMod val="60000"/>
                    <a:lumOff val="40000"/>
                  </a:schemeClr>
                </a:solidFill>
              </a:rPr>
              <a:t> (</a:t>
            </a:r>
            <a:r>
              <a:rPr lang="en-US" b="1" dirty="0" smtClean="0">
                <a:solidFill>
                  <a:schemeClr val="tx2">
                    <a:lumMod val="60000"/>
                    <a:lumOff val="40000"/>
                  </a:schemeClr>
                </a:solidFill>
              </a:rPr>
              <a:t>EU</a:t>
            </a:r>
            <a:r>
              <a:rPr lang="en-US" dirty="0" smtClean="0">
                <a:solidFill>
                  <a:schemeClr val="tx2">
                    <a:lumMod val="60000"/>
                    <a:lumOff val="40000"/>
                  </a:schemeClr>
                </a:solidFill>
              </a:rPr>
              <a:t>) is an economic</a:t>
            </a:r>
            <a:r>
              <a:rPr lang="hr-HR" dirty="0" smtClean="0">
                <a:solidFill>
                  <a:schemeClr val="tx2">
                    <a:lumMod val="60000"/>
                    <a:lumOff val="40000"/>
                  </a:schemeClr>
                </a:solidFill>
              </a:rPr>
              <a:t>  </a:t>
            </a:r>
            <a:r>
              <a:rPr lang="en-US" dirty="0" smtClean="0">
                <a:solidFill>
                  <a:schemeClr val="tx2">
                    <a:lumMod val="60000"/>
                    <a:lumOff val="40000"/>
                  </a:schemeClr>
                </a:solidFill>
              </a:rPr>
              <a:t>and political union of 27 member states that are located primarily in Europe. The EU operates through a system of supranational independent institutions and intergovernmental negotiated decisions by the member states.</a:t>
            </a:r>
            <a:r>
              <a:rPr lang="hr-HR" dirty="0" smtClean="0">
                <a:solidFill>
                  <a:schemeClr val="tx2">
                    <a:lumMod val="60000"/>
                    <a:lumOff val="40000"/>
                  </a:schemeClr>
                </a:solidFill>
              </a:rPr>
              <a:t> </a:t>
            </a:r>
            <a:r>
              <a:rPr lang="en-US" dirty="0" smtClean="0">
                <a:solidFill>
                  <a:schemeClr val="tx2">
                    <a:lumMod val="60000"/>
                    <a:lumOff val="40000"/>
                  </a:schemeClr>
                </a:solidFill>
              </a:rPr>
              <a:t>Institutions of the EU include the European Commission, the Council of the European Union, the European Council, the Court of Justice of the European Union, the European Central Bank, the Court of Auditors, and the European Parliament. The European Parliament is elected every five years by EU citizens.</a:t>
            </a:r>
            <a:endParaRPr lang="hr-HR"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descr="Flag_of_Europe.svg.png"/>
          <p:cNvPicPr>
            <a:picLocks noGrp="1" noChangeAspect="1"/>
          </p:cNvPicPr>
          <p:nvPr>
            <p:ph idx="1"/>
          </p:nvPr>
        </p:nvPicPr>
        <p:blipFill>
          <a:blip r:embed="rId2"/>
          <a:stretch>
            <a:fillRect/>
          </a:stretch>
        </p:blipFill>
        <p:spPr>
          <a:xfrm>
            <a:off x="0" y="0"/>
            <a:ext cx="9221229" cy="6858000"/>
          </a:xfrm>
        </p:spPr>
      </p:pic>
      <p:sp>
        <p:nvSpPr>
          <p:cNvPr id="5" name="Rectangle 4"/>
          <p:cNvSpPr/>
          <p:nvPr/>
        </p:nvSpPr>
        <p:spPr>
          <a:xfrm>
            <a:off x="0" y="214290"/>
            <a:ext cx="9347730" cy="830997"/>
          </a:xfrm>
          <a:prstGeom prst="rect">
            <a:avLst/>
          </a:prstGeom>
          <a:noFill/>
        </p:spPr>
        <p:txBody>
          <a:bodyPr wrap="square" lIns="91440" tIns="45720" rIns="91440" bIns="45720">
            <a:spAutoFit/>
          </a:bodyPr>
          <a:lstStyle/>
          <a:p>
            <a:pPr algn="ctr"/>
            <a:r>
              <a:rPr lang="hr-HR" sz="4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 flag </a:t>
            </a:r>
            <a:r>
              <a:rPr lang="hr-HR" sz="4800" b="1" cap="none" spc="0"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of</a:t>
            </a:r>
            <a:r>
              <a:rPr lang="hr-HR" sz="4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r>
              <a:rPr lang="hr-HR" sz="4800" b="1" cap="none" spc="0"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the</a:t>
            </a:r>
            <a:r>
              <a:rPr lang="hr-HR" sz="4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r>
              <a:rPr lang="hr-HR" sz="4800" b="1" cap="none" spc="0"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European</a:t>
            </a:r>
            <a:r>
              <a:rPr lang="hr-HR" sz="4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r>
              <a:rPr lang="hr-HR" sz="4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Union</a:t>
            </a:r>
            <a:endParaRPr lang="en-US" sz="4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In Europe, </a:t>
            </a:r>
            <a:r>
              <a:rPr lang="en-US" b="1" dirty="0" smtClean="0">
                <a:solidFill>
                  <a:schemeClr val="tx2">
                    <a:lumMod val="60000"/>
                    <a:lumOff val="40000"/>
                  </a:schemeClr>
                </a:solidFill>
              </a:rPr>
              <a:t>Europe Day</a:t>
            </a:r>
            <a:r>
              <a:rPr lang="en-US" dirty="0" smtClean="0">
                <a:solidFill>
                  <a:schemeClr val="tx2">
                    <a:lumMod val="60000"/>
                    <a:lumOff val="40000"/>
                  </a:schemeClr>
                </a:solidFill>
              </a:rPr>
              <a:t> is an annual celebration of peace and unity in Europe. There are two separate designations of Europe Day: </a:t>
            </a:r>
            <a:r>
              <a:rPr lang="en-US" b="1" dirty="0" smtClean="0">
                <a:solidFill>
                  <a:schemeClr val="tx2">
                    <a:lumMod val="60000"/>
                    <a:lumOff val="40000"/>
                  </a:schemeClr>
                </a:solidFill>
              </a:rPr>
              <a:t>5 May</a:t>
            </a:r>
            <a:r>
              <a:rPr lang="en-US" dirty="0" smtClean="0">
                <a:solidFill>
                  <a:schemeClr val="tx2">
                    <a:lumMod val="60000"/>
                    <a:lumOff val="40000"/>
                  </a:schemeClr>
                </a:solidFill>
              </a:rPr>
              <a:t> for the</a:t>
            </a:r>
            <a:r>
              <a:rPr lang="hr-HR" dirty="0" smtClean="0">
                <a:solidFill>
                  <a:schemeClr val="tx2">
                    <a:lumMod val="60000"/>
                    <a:lumOff val="40000"/>
                  </a:schemeClr>
                </a:solidFill>
              </a:rPr>
              <a:t> </a:t>
            </a:r>
            <a:r>
              <a:rPr lang="en-US" dirty="0" smtClean="0">
                <a:solidFill>
                  <a:schemeClr val="tx2">
                    <a:lumMod val="60000"/>
                    <a:lumOff val="40000"/>
                  </a:schemeClr>
                </a:solidFill>
              </a:rPr>
              <a:t>Council of Europe, and </a:t>
            </a:r>
            <a:r>
              <a:rPr lang="en-US" b="1" dirty="0" smtClean="0">
                <a:solidFill>
                  <a:schemeClr val="tx2">
                    <a:lumMod val="60000"/>
                    <a:lumOff val="40000"/>
                  </a:schemeClr>
                </a:solidFill>
              </a:rPr>
              <a:t>9 May</a:t>
            </a:r>
            <a:r>
              <a:rPr lang="en-US" dirty="0" smtClean="0">
                <a:solidFill>
                  <a:schemeClr val="tx2">
                    <a:lumMod val="60000"/>
                    <a:lumOff val="40000"/>
                  </a:schemeClr>
                </a:solidFill>
              </a:rPr>
              <a:t> for the European Union (EU). For the EU, the day is also known as </a:t>
            </a:r>
            <a:r>
              <a:rPr lang="en-US" b="1" dirty="0" smtClean="0">
                <a:solidFill>
                  <a:schemeClr val="tx2">
                    <a:lumMod val="60000"/>
                    <a:lumOff val="40000"/>
                  </a:schemeClr>
                </a:solidFill>
              </a:rPr>
              <a:t>Schuman Day</a:t>
            </a:r>
            <a:r>
              <a:rPr lang="en-US" dirty="0" smtClean="0">
                <a:solidFill>
                  <a:schemeClr val="tx2">
                    <a:lumMod val="60000"/>
                    <a:lumOff val="40000"/>
                  </a:schemeClr>
                </a:solidFill>
              </a:rPr>
              <a:t>, commemorating the historical declaration by French foreign minister Robert Schuman.</a:t>
            </a:r>
            <a:endParaRPr lang="hr-HR"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lnSpcReduction="10000"/>
          </a:bodyPr>
          <a:lstStyle/>
          <a:p>
            <a:r>
              <a:rPr lang="en-US" b="1" dirty="0" smtClean="0">
                <a:solidFill>
                  <a:schemeClr val="tx2">
                    <a:lumMod val="60000"/>
                    <a:lumOff val="40000"/>
                  </a:schemeClr>
                </a:solidFill>
              </a:rPr>
              <a:t>Robert </a:t>
            </a:r>
            <a:r>
              <a:rPr lang="en-US" b="1" dirty="0" smtClean="0">
                <a:solidFill>
                  <a:schemeClr val="tx2">
                    <a:lumMod val="60000"/>
                    <a:lumOff val="40000"/>
                  </a:schemeClr>
                </a:solidFill>
              </a:rPr>
              <a:t>Schuman</a:t>
            </a:r>
            <a:r>
              <a:rPr lang="en-US" dirty="0" smtClean="0">
                <a:solidFill>
                  <a:schemeClr val="tx2">
                    <a:lumMod val="60000"/>
                    <a:lumOff val="40000"/>
                  </a:schemeClr>
                </a:solidFill>
              </a:rPr>
              <a:t> (29 </a:t>
            </a:r>
            <a:r>
              <a:rPr lang="en-US" dirty="0" smtClean="0">
                <a:solidFill>
                  <a:schemeClr val="tx2">
                    <a:lumMod val="60000"/>
                    <a:lumOff val="40000"/>
                  </a:schemeClr>
                </a:solidFill>
              </a:rPr>
              <a:t>June 1886 – 4 September 1963) was a noted Luxembourgish-born German-French statesman. Schuman was a Christian Democrat (M.R.P.) and an independent political thinker and activist. Twice Prime Minister of France, a reformist Minister of Finance and a Foreign Minister, he was instrumental in building post-war European and trans-Atlantic institutions and is regarded as one of the founders of the </a:t>
            </a:r>
            <a:r>
              <a:rPr lang="en-US" dirty="0" smtClean="0">
                <a:solidFill>
                  <a:schemeClr val="tx2">
                    <a:lumMod val="60000"/>
                    <a:lumOff val="40000"/>
                  </a:schemeClr>
                </a:solidFill>
              </a:rPr>
              <a:t>Europe</a:t>
            </a:r>
            <a:r>
              <a:rPr lang="hr-HR" dirty="0" err="1" smtClean="0">
                <a:solidFill>
                  <a:schemeClr val="tx2">
                    <a:lumMod val="60000"/>
                    <a:lumOff val="40000"/>
                  </a:schemeClr>
                </a:solidFill>
              </a:rPr>
              <a:t>an</a:t>
            </a:r>
            <a:r>
              <a:rPr lang="en-US" dirty="0" smtClean="0">
                <a:solidFill>
                  <a:schemeClr val="tx2">
                    <a:lumMod val="60000"/>
                    <a:lumOff val="40000"/>
                  </a:schemeClr>
                </a:solidFill>
              </a:rPr>
              <a:t> </a:t>
            </a:r>
            <a:r>
              <a:rPr lang="en-US" dirty="0" smtClean="0">
                <a:solidFill>
                  <a:schemeClr val="tx2">
                    <a:lumMod val="60000"/>
                    <a:lumOff val="40000"/>
                  </a:schemeClr>
                </a:solidFill>
              </a:rPr>
              <a:t>Union, the Council of Europe and NATO. The 1964–1965 academic year at the College of Europe was named in his honor.</a:t>
            </a:r>
            <a:endParaRPr lang="hr-HR"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solidFill>
                  <a:schemeClr val="tx2">
                    <a:lumMod val="60000"/>
                    <a:lumOff val="40000"/>
                  </a:schemeClr>
                </a:solidFill>
              </a:rPr>
              <a:t>    </a:t>
            </a:r>
            <a:r>
              <a:rPr lang="en-US" b="1" dirty="0" smtClean="0">
                <a:solidFill>
                  <a:schemeClr val="tx2">
                    <a:lumMod val="60000"/>
                    <a:lumOff val="40000"/>
                  </a:schemeClr>
                </a:solidFill>
              </a:rPr>
              <a:t>Robert Schuman</a:t>
            </a:r>
            <a:r>
              <a:rPr lang="hr-HR" b="1" dirty="0" smtClean="0">
                <a:solidFill>
                  <a:schemeClr val="tx2">
                    <a:lumMod val="60000"/>
                    <a:lumOff val="40000"/>
                  </a:schemeClr>
                </a:solidFill>
              </a:rPr>
              <a:t>’s </a:t>
            </a:r>
            <a:r>
              <a:rPr lang="hr-HR" b="1" dirty="0" err="1" smtClean="0">
                <a:solidFill>
                  <a:schemeClr val="tx2">
                    <a:lumMod val="60000"/>
                    <a:lumOff val="40000"/>
                  </a:schemeClr>
                </a:solidFill>
              </a:rPr>
              <a:t>photo</a:t>
            </a:r>
            <a:endParaRPr lang="hr-HR" b="1" dirty="0">
              <a:solidFill>
                <a:schemeClr val="tx2">
                  <a:lumMod val="60000"/>
                  <a:lumOff val="40000"/>
                </a:schemeClr>
              </a:solidFill>
            </a:endParaRPr>
          </a:p>
        </p:txBody>
      </p:sp>
      <p:pic>
        <p:nvPicPr>
          <p:cNvPr id="4" name="Content Placeholder 3" descr="220px-Robert_Schuman.jpg"/>
          <p:cNvPicPr>
            <a:picLocks noGrp="1" noChangeAspect="1"/>
          </p:cNvPicPr>
          <p:nvPr>
            <p:ph idx="1"/>
          </p:nvPr>
        </p:nvPicPr>
        <p:blipFill>
          <a:blip r:embed="rId2"/>
          <a:stretch>
            <a:fillRect/>
          </a:stretch>
        </p:blipFill>
        <p:spPr>
          <a:xfrm>
            <a:off x="2071670" y="2071678"/>
            <a:ext cx="4143404" cy="453891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descr="225px-Big_european_flag_at_Strasbourg_(France)_-_Europe_Day_2009.jpg"/>
          <p:cNvPicPr>
            <a:picLocks noGrp="1" noChangeAspect="1"/>
          </p:cNvPicPr>
          <p:nvPr>
            <p:ph idx="1"/>
          </p:nvPr>
        </p:nvPicPr>
        <p:blipFill>
          <a:blip r:embed="rId2"/>
          <a:stretch>
            <a:fillRect/>
          </a:stretch>
        </p:blipFill>
        <p:spPr>
          <a:xfrm>
            <a:off x="0" y="0"/>
            <a:ext cx="9144001" cy="6858000"/>
          </a:xfrm>
        </p:spPr>
      </p:pic>
      <p:sp>
        <p:nvSpPr>
          <p:cNvPr id="5" name="Rectangle 4"/>
          <p:cNvSpPr/>
          <p:nvPr/>
        </p:nvSpPr>
        <p:spPr>
          <a:xfrm>
            <a:off x="1142976" y="2500306"/>
            <a:ext cx="7143800" cy="2554545"/>
          </a:xfrm>
          <a:prstGeom prst="rect">
            <a:avLst/>
          </a:prstGeom>
          <a:noFill/>
        </p:spPr>
        <p:txBody>
          <a:bodyPr wrap="square" lIns="91440" tIns="45720" rIns="91440" bIns="45720">
            <a:spAutoFit/>
          </a:bodyPr>
          <a:lstStyle/>
          <a:p>
            <a:pPr algn="ctr"/>
            <a:r>
              <a:rPr lang="hr-HR" sz="8000" b="1" cap="none" spc="0" dirty="0" smtClean="0">
                <a:ln w="17780" cmpd="sng">
                  <a:solidFill>
                    <a:srgbClr val="FFFFFF"/>
                  </a:solidFill>
                  <a:prstDash val="solid"/>
                  <a:miter lim="800000"/>
                </a:ln>
                <a:solidFill>
                  <a:srgbClr val="FFFF00"/>
                </a:solidFill>
                <a:effectLst>
                  <a:outerShdw blurRad="50800" algn="tl" rotWithShape="0">
                    <a:srgbClr val="000000"/>
                  </a:outerShdw>
                </a:effectLst>
              </a:rPr>
              <a:t>Happy Europe Day!!!</a:t>
            </a:r>
            <a:endParaRPr lang="en-US" sz="8000" b="1" cap="none" spc="0" dirty="0">
              <a:ln w="17780" cmpd="sng">
                <a:solidFill>
                  <a:srgbClr val="FFFFFF"/>
                </a:solidFill>
                <a:prstDash val="solid"/>
                <a:miter lim="800000"/>
              </a:ln>
              <a:solidFill>
                <a:srgbClr val="FFFF00"/>
              </a:soli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TotalTime>
  <Words>29</Words>
  <Application>Microsoft Office PowerPoint</Application>
  <PresentationFormat>Prikaz na zaslonu (4:3)</PresentationFormat>
  <Paragraphs>9</Paragraphs>
  <Slides>9</Slides>
  <Notes>0</Notes>
  <HiddenSlides>0</HiddenSlides>
  <MMClips>0</MMClips>
  <ScaleCrop>false</ScaleCrop>
  <HeadingPairs>
    <vt:vector size="4" baseType="variant">
      <vt:variant>
        <vt:lpstr>Tema</vt:lpstr>
      </vt:variant>
      <vt:variant>
        <vt:i4>1</vt:i4>
      </vt:variant>
      <vt:variant>
        <vt:lpstr>Naslovi slajdova</vt:lpstr>
      </vt:variant>
      <vt:variant>
        <vt:i4>9</vt:i4>
      </vt:variant>
    </vt:vector>
  </HeadingPairs>
  <TitlesOfParts>
    <vt:vector size="10" baseType="lpstr">
      <vt:lpstr>Flow</vt:lpstr>
      <vt:lpstr>  EUROPE DAY</vt:lpstr>
      <vt:lpstr>PowerPointova prezentacija</vt:lpstr>
      <vt:lpstr>PowerPointova prezentacija</vt:lpstr>
      <vt:lpstr>PowerPointova prezentacija</vt:lpstr>
      <vt:lpstr>PowerPointova prezentacija</vt:lpstr>
      <vt:lpstr>PowerPointova prezentacija</vt:lpstr>
      <vt:lpstr>PowerPointova prezentacija</vt:lpstr>
      <vt:lpstr>    Robert Schuman’s photo</vt:lpstr>
      <vt:lpstr>PowerPointova prezentacija</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 DAY</dc:title>
  <dc:creator>lenovo</dc:creator>
  <cp:lastModifiedBy>Jakov</cp:lastModifiedBy>
  <cp:revision>11</cp:revision>
  <dcterms:created xsi:type="dcterms:W3CDTF">2013-05-07T14:12:58Z</dcterms:created>
  <dcterms:modified xsi:type="dcterms:W3CDTF">2013-05-08T15:59:01Z</dcterms:modified>
</cp:coreProperties>
</file>