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9" r:id="rId3"/>
    <p:sldId id="280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62" r:id="rId23"/>
    <p:sldId id="277" r:id="rId24"/>
    <p:sldId id="278" r:id="rId2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ownloads\anketa%20za%20cijelu%20&#353;kolu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risnik\Desktop\anketa%20za%20cijelu%20&#353;kolu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risnik\Desktop\anketa%20za%20cijelu%20&#353;kolu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risnik\Desktop\anketa%20za%20cijelu%20&#353;kolu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risnik\Desktop\anketa%20za%20cijelu%20&#353;kolu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risnik\Desktop\anketa%20za%20cijelu%20&#353;kolu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risnik\Desktop\anketa%20za%20cijelu%20&#353;kolu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risnik\Desktop\anketa%20za%20cijelu%20&#353;kolu.xlsx" TargetMode="External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ownloads\anketa%20za%20cijelu%20&#353;kolu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ownloads\anketa%20za%20cijelu%20&#353;kolu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ownloads\anketa%20za%20cijelu%20&#353;kolu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ownloads\anketa%20za%20cijelu%20&#353;kolu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ownloads\anketa%20za%20cijelu%20&#353;kolu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ownloads\anketa%20za%20cijelu%20&#353;kolu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ownloads\anketa%20za%20cijelu%20&#353;kolu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ownloads\anketa%20za%20cijelu%20&#353;kolu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cat>
            <c:strRef>
              <c:f>List1!$A$2:$A$5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51</c:v>
                </c:pt>
                <c:pt idx="1">
                  <c:v>37</c:v>
                </c:pt>
                <c:pt idx="2">
                  <c:v>42</c:v>
                </c:pt>
                <c:pt idx="3">
                  <c:v>36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72325619214614E-2"/>
          <c:y val="6.25E-2"/>
          <c:w val="0.68006735161471588"/>
          <c:h val="0.9375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-4.0158078248954614E-2"/>
                  <c:y val="4.0492949762951508E-2"/>
                </c:manualLayout>
              </c:layout>
              <c:showPercent val="1"/>
            </c:dLbl>
            <c:showPercent val="1"/>
          </c:dLbls>
          <c:cat>
            <c:strRef>
              <c:f>List1!$A$65:$A$68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List1!$B$65:$B$68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75</c:v>
                </c:pt>
                <c:pt idx="3">
                  <c:v>63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sr-Latn-C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Percent val="1"/>
          </c:dLbls>
          <c:cat>
            <c:strRef>
              <c:f>List1!$A$71:$A$72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List1!$B$71:$B$72</c:f>
              <c:numCache>
                <c:formatCode>General</c:formatCode>
                <c:ptCount val="2"/>
                <c:pt idx="0">
                  <c:v>6</c:v>
                </c:pt>
                <c:pt idx="1">
                  <c:v>120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Percent val="1"/>
          </c:dLbls>
          <c:cat>
            <c:strRef>
              <c:f>List1!$A$75:$A$76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List1!$B$75:$B$76</c:f>
              <c:numCache>
                <c:formatCode>General</c:formatCode>
                <c:ptCount val="2"/>
                <c:pt idx="0">
                  <c:v>12</c:v>
                </c:pt>
                <c:pt idx="1">
                  <c:v>125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1"/>
            <c:spPr>
              <a:solidFill>
                <a:schemeClr val="tx2">
                  <a:lumMod val="50000"/>
                </a:schemeClr>
              </a:solidFill>
            </c:spPr>
          </c:dPt>
          <c:cat>
            <c:strRef>
              <c:f>List1!$A$79:$A$80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List1!$B$79:$B$80</c:f>
              <c:numCache>
                <c:formatCode>General</c:formatCode>
                <c:ptCount val="2"/>
                <c:pt idx="0">
                  <c:v>29</c:v>
                </c:pt>
                <c:pt idx="1">
                  <c:v>124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spPr>
              <a:solidFill>
                <a:srgbClr val="92D050"/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spPr>
              <a:solidFill>
                <a:srgbClr val="CCECFF">
                  <a:lumMod val="50000"/>
                </a:srgbClr>
              </a:solidFill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Percent val="1"/>
          </c:dLbls>
          <c:cat>
            <c:strRef>
              <c:f>List1!$A$83:$A$84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List1!$B$83:$B$84</c:f>
              <c:numCache>
                <c:formatCode>General</c:formatCode>
                <c:ptCount val="2"/>
                <c:pt idx="0">
                  <c:v>23</c:v>
                </c:pt>
                <c:pt idx="1">
                  <c:v>133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1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Percent val="1"/>
          </c:dLbls>
          <c:cat>
            <c:strRef>
              <c:f>List1!$A$87:$A$88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List1!$B$87:$B$88</c:f>
              <c:numCache>
                <c:formatCode>General</c:formatCode>
                <c:ptCount val="2"/>
                <c:pt idx="0">
                  <c:v>42</c:v>
                </c:pt>
                <c:pt idx="1">
                  <c:v>111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3B76">
                  <a:lumMod val="60000"/>
                  <a:lumOff val="40000"/>
                </a:srgb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sr-Latn-CS"/>
              </a:p>
            </c:txPr>
            <c:showPercent val="1"/>
          </c:dLbls>
          <c:cat>
            <c:strRef>
              <c:f>List1!$A$91:$A$93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List1!$B$91:$B$93</c:f>
              <c:numCache>
                <c:formatCode>General</c:formatCode>
                <c:ptCount val="3"/>
                <c:pt idx="0">
                  <c:v>71</c:v>
                </c:pt>
                <c:pt idx="1">
                  <c:v>46</c:v>
                </c:pt>
                <c:pt idx="2">
                  <c:v>17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sr-Latn-CS"/>
              </a:p>
            </c:txPr>
            <c:showPercent val="1"/>
          </c:dLbls>
          <c:cat>
            <c:strRef>
              <c:f>List1!$A$8:$A$9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List1!$B$8:$B$9</c:f>
              <c:numCache>
                <c:formatCode>General</c:formatCode>
                <c:ptCount val="2"/>
                <c:pt idx="0">
                  <c:v>116</c:v>
                </c:pt>
                <c:pt idx="1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sr-Latn-CS"/>
              </a:p>
            </c:txPr>
            <c:showPercent val="1"/>
          </c:dLbls>
          <c:cat>
            <c:strRef>
              <c:f>List1!$A$12:$A$15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List1!$B$12:$B$15</c:f>
              <c:numCache>
                <c:formatCode>General</c:formatCode>
                <c:ptCount val="4"/>
                <c:pt idx="0">
                  <c:v>37</c:v>
                </c:pt>
                <c:pt idx="1">
                  <c:v>65</c:v>
                </c:pt>
                <c:pt idx="2">
                  <c:v>24</c:v>
                </c:pt>
                <c:pt idx="3">
                  <c:v>28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4">
                  <a:lumMod val="10000"/>
                </a:schemeClr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0070C0"/>
              </a:solidFill>
            </c:spPr>
          </c:dPt>
          <c:dPt>
            <c:idx val="6"/>
            <c:spPr>
              <a:solidFill>
                <a:schemeClr val="tx2">
                  <a:lumMod val="90000"/>
                </a:schemeClr>
              </a:solidFill>
            </c:spPr>
          </c:dPt>
          <c:dLbls>
            <c:dLbl>
              <c:idx val="7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sr-Latn-CS"/>
              </a:p>
            </c:txPr>
            <c:showPercent val="1"/>
          </c:dLbls>
          <c:cat>
            <c:strRef>
              <c:f>List1!$A$18:$A$25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List1!$B$18:$B$25</c:f>
              <c:numCache>
                <c:formatCode>General</c:formatCode>
                <c:ptCount val="8"/>
                <c:pt idx="0">
                  <c:v>61</c:v>
                </c:pt>
                <c:pt idx="1">
                  <c:v>80</c:v>
                </c:pt>
                <c:pt idx="2">
                  <c:v>21</c:v>
                </c:pt>
                <c:pt idx="3">
                  <c:v>18</c:v>
                </c:pt>
                <c:pt idx="4">
                  <c:v>92</c:v>
                </c:pt>
                <c:pt idx="5">
                  <c:v>64</c:v>
                </c:pt>
                <c:pt idx="6">
                  <c:v>46</c:v>
                </c:pt>
                <c:pt idx="7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Percent val="1"/>
          </c:dLbls>
          <c:cat>
            <c:strRef>
              <c:f>List1!$A$28:$A$32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List1!$B$28:$B$32</c:f>
              <c:numCache>
                <c:formatCode>General</c:formatCode>
                <c:ptCount val="5"/>
                <c:pt idx="0">
                  <c:v>21</c:v>
                </c:pt>
                <c:pt idx="1">
                  <c:v>103</c:v>
                </c:pt>
                <c:pt idx="2">
                  <c:v>38</c:v>
                </c:pt>
                <c:pt idx="3">
                  <c:v>29</c:v>
                </c:pt>
                <c:pt idx="4">
                  <c:v>19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sr-Latn-CS"/>
              </a:p>
            </c:txPr>
            <c:showPercent val="1"/>
          </c:dLbls>
          <c:cat>
            <c:strRef>
              <c:f>List1!$A$35:$A$39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List1!$B$35:$B$39</c:f>
              <c:numCache>
                <c:formatCode>General</c:formatCode>
                <c:ptCount val="5"/>
                <c:pt idx="0">
                  <c:v>86</c:v>
                </c:pt>
                <c:pt idx="1">
                  <c:v>23</c:v>
                </c:pt>
                <c:pt idx="2">
                  <c:v>7</c:v>
                </c:pt>
                <c:pt idx="3">
                  <c:v>10</c:v>
                </c:pt>
                <c:pt idx="4">
                  <c:v>24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sr-Latn-CS"/>
              </a:p>
            </c:txPr>
            <c:showPercent val="1"/>
          </c:dLbls>
          <c:cat>
            <c:strRef>
              <c:f>List1!$A$42:$A$45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List1!$B$42:$B$45</c:f>
              <c:numCache>
                <c:formatCode>General</c:formatCode>
                <c:ptCount val="4"/>
                <c:pt idx="0">
                  <c:v>44</c:v>
                </c:pt>
                <c:pt idx="1">
                  <c:v>29</c:v>
                </c:pt>
                <c:pt idx="2">
                  <c:v>34</c:v>
                </c:pt>
                <c:pt idx="3">
                  <c:v>31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sr-Latn-CS"/>
              </a:p>
            </c:txPr>
            <c:showPercent val="1"/>
          </c:dLbls>
          <c:cat>
            <c:strRef>
              <c:f>List1!$A$48:$A$50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List1!$B$48:$B$50</c:f>
              <c:numCache>
                <c:formatCode>General</c:formatCode>
                <c:ptCount val="3"/>
                <c:pt idx="0">
                  <c:v>72</c:v>
                </c:pt>
                <c:pt idx="1">
                  <c:v>55</c:v>
                </c:pt>
                <c:pt idx="2">
                  <c:v>16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sr-Latn-CS"/>
              </a:p>
            </c:txPr>
            <c:showPercent val="1"/>
          </c:dLbls>
          <c:cat>
            <c:strRef>
              <c:f>List1!$A$53:$A$54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List1!$B$53:$B$54</c:f>
              <c:numCache>
                <c:formatCode>General</c:formatCode>
                <c:ptCount val="2"/>
                <c:pt idx="0">
                  <c:v>42</c:v>
                </c:pt>
                <c:pt idx="1">
                  <c:v>96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C3C7-4FE8-4185-B168-E94F2A6E5EB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FE28A-B2CA-4DD0-9905-15EB2A8238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CD36B-2042-4D1E-AF76-3032AAED62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35056-8D78-4F0E-92F0-B6D6B81476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DA3E3-5B8F-4631-AFBB-EE8C4DE268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C245-CA2F-4182-A238-D20F876998B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BE2E-54F4-49DD-A402-67473D772EC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2FDA8-A94F-49DD-889B-6F31192FB9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662A-5DCC-42C3-B396-8351C14313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9B51-3CF3-41BC-872B-B51251027C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FA56-FAE3-46A6-A8A7-3E10CD0273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0889528-DF15-4B2A-AE03-E324854EB0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Radni_list_programa_Microsoft_Office_Excel_97-2003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Radni_list_programa_Microsoft_Office_Excel_97-2003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Sigurnost na Internetu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dirty="0" smtClean="0"/>
              <a:t>7. Koliko prijatelja imaš na svom </a:t>
            </a:r>
            <a:r>
              <a:rPr lang="hr-HR" sz="4000" dirty="0" smtClean="0"/>
              <a:t>profilu?</a:t>
            </a:r>
            <a:endParaRPr lang="hr-HR" sz="4000" dirty="0" smtClean="0"/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313" y="1000125"/>
            <a:ext cx="2928937" cy="1851025"/>
          </a:xfrm>
          <a:noFill/>
        </p:spPr>
      </p:pic>
      <p:graphicFrame>
        <p:nvGraphicFramePr>
          <p:cNvPr id="6" name="Grafikon 12"/>
          <p:cNvGraphicFramePr/>
          <p:nvPr/>
        </p:nvGraphicFramePr>
        <p:xfrm>
          <a:off x="827584" y="1772816"/>
          <a:ext cx="664373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5" name="TekstniOkvir 4"/>
          <p:cNvSpPr txBox="1">
            <a:spLocks noChangeArrowheads="1"/>
          </p:cNvSpPr>
          <p:nvPr/>
        </p:nvSpPr>
        <p:spPr bwMode="auto">
          <a:xfrm>
            <a:off x="5868144" y="3212976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manje od 100</a:t>
            </a:r>
          </a:p>
        </p:txBody>
      </p:sp>
      <p:sp>
        <p:nvSpPr>
          <p:cNvPr id="10246" name="TekstniOkvir 6"/>
          <p:cNvSpPr txBox="1">
            <a:spLocks noChangeArrowheads="1"/>
          </p:cNvSpPr>
          <p:nvPr/>
        </p:nvSpPr>
        <p:spPr bwMode="auto">
          <a:xfrm>
            <a:off x="5220072" y="5589240"/>
            <a:ext cx="117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100-200</a:t>
            </a:r>
          </a:p>
        </p:txBody>
      </p:sp>
      <p:sp>
        <p:nvSpPr>
          <p:cNvPr id="10247" name="TekstniOkvir 7"/>
          <p:cNvSpPr txBox="1">
            <a:spLocks noChangeArrowheads="1"/>
          </p:cNvSpPr>
          <p:nvPr/>
        </p:nvSpPr>
        <p:spPr bwMode="auto">
          <a:xfrm>
            <a:off x="1259632" y="5013176"/>
            <a:ext cx="1173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201-500</a:t>
            </a:r>
          </a:p>
        </p:txBody>
      </p:sp>
      <p:sp>
        <p:nvSpPr>
          <p:cNvPr id="10248" name="TekstniOkvir 8"/>
          <p:cNvSpPr txBox="1">
            <a:spLocks noChangeArrowheads="1"/>
          </p:cNvSpPr>
          <p:nvPr/>
        </p:nvSpPr>
        <p:spPr bwMode="auto">
          <a:xfrm>
            <a:off x="1187624" y="2636912"/>
            <a:ext cx="153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više od 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smtClean="0"/>
              <a:t>8. Poznaješ li sve prijatelje na svom profilu?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1600200"/>
            <a:ext cx="2098675" cy="1155700"/>
          </a:xfrm>
        </p:spPr>
      </p:pic>
      <p:graphicFrame>
        <p:nvGraphicFramePr>
          <p:cNvPr id="6" name="Grafikon 13"/>
          <p:cNvGraphicFramePr/>
          <p:nvPr/>
        </p:nvGraphicFramePr>
        <p:xfrm>
          <a:off x="714348" y="1928802"/>
          <a:ext cx="6738977" cy="42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9" name="TekstniOkvir 4"/>
          <p:cNvSpPr txBox="1">
            <a:spLocks noChangeArrowheads="1"/>
          </p:cNvSpPr>
          <p:nvPr/>
        </p:nvSpPr>
        <p:spPr bwMode="auto">
          <a:xfrm>
            <a:off x="5940152" y="4437112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da</a:t>
            </a:r>
          </a:p>
        </p:txBody>
      </p:sp>
      <p:sp>
        <p:nvSpPr>
          <p:cNvPr id="11270" name="TekstniOkvir 6"/>
          <p:cNvSpPr txBox="1">
            <a:spLocks noChangeArrowheads="1"/>
          </p:cNvSpPr>
          <p:nvPr/>
        </p:nvSpPr>
        <p:spPr bwMode="auto">
          <a:xfrm>
            <a:off x="1258888" y="4581525"/>
            <a:ext cx="1081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većinu</a:t>
            </a:r>
          </a:p>
        </p:txBody>
      </p:sp>
      <p:sp>
        <p:nvSpPr>
          <p:cNvPr id="11271" name="TekstniOkvir 7"/>
          <p:cNvSpPr txBox="1">
            <a:spLocks noChangeArrowheads="1"/>
          </p:cNvSpPr>
          <p:nvPr/>
        </p:nvSpPr>
        <p:spPr bwMode="auto">
          <a:xfrm>
            <a:off x="2483768" y="1772816"/>
            <a:ext cx="1512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dirty="0" smtClean="0"/>
              <a:t>tek manji dio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smtClean="0"/>
              <a:t>9. Stavljaš li na svoj profil osobne podatke?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08850" y="1628775"/>
            <a:ext cx="1389063" cy="765175"/>
          </a:xfrm>
        </p:spPr>
      </p:pic>
      <p:graphicFrame>
        <p:nvGraphicFramePr>
          <p:cNvPr id="6" name="Grafikon 14"/>
          <p:cNvGraphicFramePr/>
          <p:nvPr/>
        </p:nvGraphicFramePr>
        <p:xfrm>
          <a:off x="1285852" y="2000240"/>
          <a:ext cx="5943636" cy="40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3" name="TekstniOkvir 4"/>
          <p:cNvSpPr txBox="1">
            <a:spLocks noChangeArrowheads="1"/>
          </p:cNvSpPr>
          <p:nvPr/>
        </p:nvSpPr>
        <p:spPr bwMode="auto">
          <a:xfrm>
            <a:off x="5724128" y="2708920"/>
            <a:ext cx="468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da</a:t>
            </a:r>
          </a:p>
        </p:txBody>
      </p:sp>
      <p:sp>
        <p:nvSpPr>
          <p:cNvPr id="12294" name="TekstniOkvir 6"/>
          <p:cNvSpPr txBox="1">
            <a:spLocks noChangeArrowheads="1"/>
          </p:cNvSpPr>
          <p:nvPr/>
        </p:nvSpPr>
        <p:spPr bwMode="auto">
          <a:xfrm>
            <a:off x="1907704" y="4581128"/>
            <a:ext cx="468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smtClean="0"/>
              <a:t>10. Jesi li ikad dao lažne podatke o sebi?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04025" y="1341438"/>
            <a:ext cx="2027238" cy="1116012"/>
          </a:xfrm>
        </p:spPr>
      </p:pic>
      <p:graphicFrame>
        <p:nvGraphicFramePr>
          <p:cNvPr id="13316" name="Grafikon 7"/>
          <p:cNvGraphicFramePr>
            <a:graphicFrameLocks/>
          </p:cNvGraphicFramePr>
          <p:nvPr/>
        </p:nvGraphicFramePr>
        <p:xfrm>
          <a:off x="1497013" y="2009775"/>
          <a:ext cx="6126162" cy="3949700"/>
        </p:xfrm>
        <a:graphic>
          <a:graphicData uri="http://schemas.openxmlformats.org/presentationml/2006/ole">
            <p:oleObj spid="_x0000_s13316" r:id="rId4" imgW="6120914" imgH="3950550" progId="Excel.Sheet.8">
              <p:embed/>
            </p:oleObj>
          </a:graphicData>
        </a:graphic>
      </p:graphicFrame>
      <p:sp>
        <p:nvSpPr>
          <p:cNvPr id="13317" name="TekstniOkvir 8"/>
          <p:cNvSpPr txBox="1">
            <a:spLocks noChangeArrowheads="1"/>
          </p:cNvSpPr>
          <p:nvPr/>
        </p:nvSpPr>
        <p:spPr bwMode="auto">
          <a:xfrm>
            <a:off x="5940425" y="321310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da</a:t>
            </a:r>
          </a:p>
        </p:txBody>
      </p:sp>
      <p:sp>
        <p:nvSpPr>
          <p:cNvPr id="13318" name="TekstniOkvir 9"/>
          <p:cNvSpPr txBox="1">
            <a:spLocks noChangeArrowheads="1"/>
          </p:cNvSpPr>
          <p:nvPr/>
        </p:nvSpPr>
        <p:spPr bwMode="auto">
          <a:xfrm>
            <a:off x="1763713" y="3933825"/>
            <a:ext cx="468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smtClean="0"/>
              <a:t>11. Dopisuješ li se s osobama koje ne poznaješ?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48488" y="1600200"/>
            <a:ext cx="1738312" cy="957263"/>
          </a:xfrm>
        </p:spPr>
      </p:pic>
      <p:sp>
        <p:nvSpPr>
          <p:cNvPr id="14341" name="TekstniOkvir 4"/>
          <p:cNvSpPr txBox="1">
            <a:spLocks noChangeArrowheads="1"/>
          </p:cNvSpPr>
          <p:nvPr/>
        </p:nvSpPr>
        <p:spPr bwMode="auto">
          <a:xfrm>
            <a:off x="6300788" y="32845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da</a:t>
            </a:r>
          </a:p>
        </p:txBody>
      </p:sp>
      <p:graphicFrame>
        <p:nvGraphicFramePr>
          <p:cNvPr id="14340" name="Grafikon 3"/>
          <p:cNvGraphicFramePr>
            <a:graphicFrameLocks/>
          </p:cNvGraphicFramePr>
          <p:nvPr/>
        </p:nvGraphicFramePr>
        <p:xfrm>
          <a:off x="1641475" y="1865313"/>
          <a:ext cx="6149975" cy="4135437"/>
        </p:xfrm>
        <a:graphic>
          <a:graphicData uri="http://schemas.openxmlformats.org/presentationml/2006/ole">
            <p:oleObj spid="_x0000_s14340" r:id="rId4" imgW="6151397" imgH="4133446" progId="Excel.Sheet.8">
              <p:embed/>
            </p:oleObj>
          </a:graphicData>
        </a:graphic>
      </p:graphicFrame>
      <p:sp>
        <p:nvSpPr>
          <p:cNvPr id="14342" name="TekstniOkvir 5"/>
          <p:cNvSpPr txBox="1">
            <a:spLocks noChangeArrowheads="1"/>
          </p:cNvSpPr>
          <p:nvPr/>
        </p:nvSpPr>
        <p:spPr bwMode="auto">
          <a:xfrm>
            <a:off x="2195513" y="5157788"/>
            <a:ext cx="468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smtClean="0"/>
              <a:t>12. Kako često objavljuješ svoje privatne fotografije/videozapise?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589088"/>
            <a:ext cx="16557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afikon 4"/>
          <p:cNvGraphicFramePr/>
          <p:nvPr/>
        </p:nvGraphicFramePr>
        <p:xfrm>
          <a:off x="1907704" y="2276872"/>
          <a:ext cx="496855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6" name="TekstniOkvir 5"/>
          <p:cNvSpPr txBox="1">
            <a:spLocks noChangeArrowheads="1"/>
          </p:cNvSpPr>
          <p:nvPr/>
        </p:nvSpPr>
        <p:spPr bwMode="auto">
          <a:xfrm>
            <a:off x="2267744" y="2060848"/>
            <a:ext cx="180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dirty="0"/>
              <a:t>svakodnevno</a:t>
            </a:r>
          </a:p>
        </p:txBody>
      </p:sp>
      <p:sp>
        <p:nvSpPr>
          <p:cNvPr id="15367" name="TekstniOkvir 6"/>
          <p:cNvSpPr txBox="1">
            <a:spLocks noChangeArrowheads="1"/>
          </p:cNvSpPr>
          <p:nvPr/>
        </p:nvSpPr>
        <p:spPr bwMode="auto">
          <a:xfrm>
            <a:off x="4644008" y="2204864"/>
            <a:ext cx="215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1-2 puta dnevno</a:t>
            </a:r>
          </a:p>
        </p:txBody>
      </p:sp>
      <p:sp>
        <p:nvSpPr>
          <p:cNvPr id="15368" name="TekstniOkvir 8"/>
          <p:cNvSpPr txBox="1">
            <a:spLocks noChangeArrowheads="1"/>
          </p:cNvSpPr>
          <p:nvPr/>
        </p:nvSpPr>
        <p:spPr bwMode="auto">
          <a:xfrm>
            <a:off x="5508104" y="4725144"/>
            <a:ext cx="1290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 smtClean="0"/>
              <a:t>jednom </a:t>
            </a:r>
          </a:p>
          <a:p>
            <a:r>
              <a:rPr lang="hr-HR" dirty="0" smtClean="0"/>
              <a:t>mjesečno</a:t>
            </a:r>
            <a:endParaRPr lang="hr-HR" dirty="0"/>
          </a:p>
        </p:txBody>
      </p:sp>
      <p:sp>
        <p:nvSpPr>
          <p:cNvPr id="15369" name="TekstniOkvir 9"/>
          <p:cNvSpPr txBox="1">
            <a:spLocks noChangeArrowheads="1"/>
          </p:cNvSpPr>
          <p:nvPr/>
        </p:nvSpPr>
        <p:spPr bwMode="auto">
          <a:xfrm>
            <a:off x="1331640" y="4653136"/>
            <a:ext cx="950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nikada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smtClean="0"/>
              <a:t>13. Jesi li ikad objavio nepristojne fotografije?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688" y="1600200"/>
            <a:ext cx="2170112" cy="1195388"/>
          </a:xfrm>
        </p:spPr>
      </p:pic>
      <p:graphicFrame>
        <p:nvGraphicFramePr>
          <p:cNvPr id="4" name="Grafikon 3"/>
          <p:cNvGraphicFramePr/>
          <p:nvPr/>
        </p:nvGraphicFramePr>
        <p:xfrm>
          <a:off x="1403648" y="2276872"/>
          <a:ext cx="6147171" cy="378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9" name="TekstniOkvir 4"/>
          <p:cNvSpPr txBox="1">
            <a:spLocks noChangeArrowheads="1"/>
          </p:cNvSpPr>
          <p:nvPr/>
        </p:nvSpPr>
        <p:spPr bwMode="auto">
          <a:xfrm>
            <a:off x="4499992" y="2276872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da</a:t>
            </a:r>
          </a:p>
        </p:txBody>
      </p:sp>
      <p:sp>
        <p:nvSpPr>
          <p:cNvPr id="16390" name="TekstniOkvir 5"/>
          <p:cNvSpPr txBox="1">
            <a:spLocks noChangeArrowheads="1"/>
          </p:cNvSpPr>
          <p:nvPr/>
        </p:nvSpPr>
        <p:spPr bwMode="auto">
          <a:xfrm>
            <a:off x="6011863" y="4652963"/>
            <a:ext cx="468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smtClean="0"/>
              <a:t>14. Jesi li ikad pisao neistinite informacije o drugima?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788" y="1600200"/>
            <a:ext cx="2386012" cy="1312863"/>
          </a:xfrm>
        </p:spPr>
      </p:pic>
      <p:graphicFrame>
        <p:nvGraphicFramePr>
          <p:cNvPr id="4" name="Grafikon 3"/>
          <p:cNvGraphicFramePr/>
          <p:nvPr/>
        </p:nvGraphicFramePr>
        <p:xfrm>
          <a:off x="1115616" y="2132856"/>
          <a:ext cx="6934497" cy="405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3" name="TekstniOkvir 4"/>
          <p:cNvSpPr txBox="1">
            <a:spLocks noChangeArrowheads="1"/>
          </p:cNvSpPr>
          <p:nvPr/>
        </p:nvSpPr>
        <p:spPr bwMode="auto">
          <a:xfrm>
            <a:off x="4860032" y="2132856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da</a:t>
            </a:r>
          </a:p>
        </p:txBody>
      </p:sp>
      <p:sp>
        <p:nvSpPr>
          <p:cNvPr id="17414" name="TekstniOkvir 5"/>
          <p:cNvSpPr txBox="1">
            <a:spLocks noChangeArrowheads="1"/>
          </p:cNvSpPr>
          <p:nvPr/>
        </p:nvSpPr>
        <p:spPr bwMode="auto">
          <a:xfrm>
            <a:off x="5940152" y="5085184"/>
            <a:ext cx="468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smtClean="0"/>
              <a:t>15. Je li itko ikad o tebi pisao kakve ružne stvari?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dirty="0" smtClean="0"/>
          </a:p>
        </p:txBody>
      </p:sp>
      <p:pic>
        <p:nvPicPr>
          <p:cNvPr id="18436" name="Picture 4" descr="MC90042384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0150" y="1781175"/>
            <a:ext cx="9096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afikon 4"/>
          <p:cNvGraphicFramePr/>
          <p:nvPr/>
        </p:nvGraphicFramePr>
        <p:xfrm>
          <a:off x="1115616" y="2204864"/>
          <a:ext cx="6018584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8" name="TekstniOkvir 5"/>
          <p:cNvSpPr txBox="1">
            <a:spLocks noChangeArrowheads="1"/>
          </p:cNvSpPr>
          <p:nvPr/>
        </p:nvSpPr>
        <p:spPr bwMode="auto">
          <a:xfrm>
            <a:off x="5292080" y="2348880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da</a:t>
            </a:r>
          </a:p>
        </p:txBody>
      </p:sp>
      <p:sp>
        <p:nvSpPr>
          <p:cNvPr id="18439" name="TekstniOkvir 6"/>
          <p:cNvSpPr txBox="1">
            <a:spLocks noChangeArrowheads="1"/>
          </p:cNvSpPr>
          <p:nvPr/>
        </p:nvSpPr>
        <p:spPr bwMode="auto">
          <a:xfrm>
            <a:off x="5292080" y="5373216"/>
            <a:ext cx="468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smtClean="0"/>
              <a:t>16. Jesi li ikada ulazio/la u tuđe profile bez znanja vlasnika?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dirty="0" smtClean="0"/>
          </a:p>
        </p:txBody>
      </p:sp>
      <p:pic>
        <p:nvPicPr>
          <p:cNvPr id="19460" name="Picture 4" descr="j0195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950" y="1628775"/>
            <a:ext cx="15398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afikon 4"/>
          <p:cNvGraphicFramePr/>
          <p:nvPr/>
        </p:nvGraphicFramePr>
        <p:xfrm>
          <a:off x="1763688" y="2132856"/>
          <a:ext cx="5387850" cy="386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2" name="TekstniOkvir 5"/>
          <p:cNvSpPr txBox="1">
            <a:spLocks noChangeArrowheads="1"/>
          </p:cNvSpPr>
          <p:nvPr/>
        </p:nvSpPr>
        <p:spPr bwMode="auto">
          <a:xfrm>
            <a:off x="5004048" y="2276872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da</a:t>
            </a:r>
          </a:p>
        </p:txBody>
      </p:sp>
      <p:sp>
        <p:nvSpPr>
          <p:cNvPr id="19463" name="TekstniOkvir 6"/>
          <p:cNvSpPr txBox="1">
            <a:spLocks noChangeArrowheads="1"/>
          </p:cNvSpPr>
          <p:nvPr/>
        </p:nvSpPr>
        <p:spPr bwMode="auto">
          <a:xfrm>
            <a:off x="5796136" y="4941168"/>
            <a:ext cx="468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Anketa je anonimna</a:t>
            </a:r>
          </a:p>
          <a:p>
            <a:r>
              <a:rPr lang="hr-HR" dirty="0" smtClean="0"/>
              <a:t>Provedena je među učenicima od 5. do 8. razreda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3600" smtClean="0"/>
              <a:t>17. Jesi li ikad osobno upoznao nekog nepoznatog s društvene mreže?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dirty="0" smtClean="0"/>
          </a:p>
        </p:txBody>
      </p:sp>
      <p:pic>
        <p:nvPicPr>
          <p:cNvPr id="20484" name="Picture 4" descr="j0287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700213"/>
            <a:ext cx="1246187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afikon 4"/>
          <p:cNvGraphicFramePr/>
          <p:nvPr/>
        </p:nvGraphicFramePr>
        <p:xfrm>
          <a:off x="1259632" y="2060848"/>
          <a:ext cx="5834756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6" name="TekstniOkvir 5"/>
          <p:cNvSpPr txBox="1">
            <a:spLocks noChangeArrowheads="1"/>
          </p:cNvSpPr>
          <p:nvPr/>
        </p:nvSpPr>
        <p:spPr bwMode="auto">
          <a:xfrm>
            <a:off x="5364088" y="2492896"/>
            <a:ext cx="466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da</a:t>
            </a:r>
          </a:p>
        </p:txBody>
      </p:sp>
      <p:sp>
        <p:nvSpPr>
          <p:cNvPr id="20487" name="TekstniOkvir 6"/>
          <p:cNvSpPr txBox="1">
            <a:spLocks noChangeArrowheads="1"/>
          </p:cNvSpPr>
          <p:nvPr/>
        </p:nvSpPr>
        <p:spPr bwMode="auto">
          <a:xfrm>
            <a:off x="5292080" y="5229200"/>
            <a:ext cx="468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3600" dirty="0" smtClean="0"/>
              <a:t>18. Znaju li roditelji na koji način provodiš vrijeme na internetu?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80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sr-Latn-CS" dirty="0" smtClean="0"/>
          </a:p>
        </p:txBody>
      </p:sp>
      <p:pic>
        <p:nvPicPr>
          <p:cNvPr id="21508" name="Picture 4" descr="MP90040179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628775"/>
            <a:ext cx="2017712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afikon 4"/>
          <p:cNvGraphicFramePr/>
          <p:nvPr/>
        </p:nvGraphicFramePr>
        <p:xfrm>
          <a:off x="1619672" y="2276872"/>
          <a:ext cx="59046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0" name="TekstniOkvir 5"/>
          <p:cNvSpPr txBox="1">
            <a:spLocks noChangeArrowheads="1"/>
          </p:cNvSpPr>
          <p:nvPr/>
        </p:nvSpPr>
        <p:spPr bwMode="auto">
          <a:xfrm>
            <a:off x="6227763" y="3933825"/>
            <a:ext cx="1333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da, uvijek</a:t>
            </a:r>
          </a:p>
        </p:txBody>
      </p:sp>
      <p:sp>
        <p:nvSpPr>
          <p:cNvPr id="21511" name="TekstniOkvir 6"/>
          <p:cNvSpPr txBox="1">
            <a:spLocks noChangeArrowheads="1"/>
          </p:cNvSpPr>
          <p:nvPr/>
        </p:nvSpPr>
        <p:spPr bwMode="auto">
          <a:xfrm>
            <a:off x="468313" y="4941888"/>
            <a:ext cx="2879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 smtClean="0"/>
              <a:t>znaju samo </a:t>
            </a:r>
            <a:r>
              <a:rPr lang="hr-HR" dirty="0"/>
              <a:t>što im pokažem</a:t>
            </a:r>
          </a:p>
        </p:txBody>
      </p:sp>
      <p:sp>
        <p:nvSpPr>
          <p:cNvPr id="21512" name="TekstniOkvir 7"/>
          <p:cNvSpPr txBox="1">
            <a:spLocks noChangeArrowheads="1"/>
          </p:cNvSpPr>
          <p:nvPr/>
        </p:nvSpPr>
        <p:spPr bwMode="auto">
          <a:xfrm>
            <a:off x="3419872" y="2492896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RAZMISLIMO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Jesmo li svjesni opasnosti koje krije Internet?</a:t>
            </a:r>
          </a:p>
          <a:p>
            <a:pPr eaLnBrk="1" hangingPunct="1">
              <a:defRPr/>
            </a:pPr>
            <a:r>
              <a:rPr lang="hr-HR" dirty="0" smtClean="0"/>
              <a:t>Možemo li utjecati na svoju zaštitu i zaštitu svojih prijatelja?</a:t>
            </a:r>
          </a:p>
          <a:p>
            <a:pPr eaLnBrk="1" hangingPunct="1">
              <a:defRPr/>
            </a:pPr>
            <a:r>
              <a:rPr lang="hr-HR" dirty="0" smtClean="0"/>
              <a:t>Možemo li sačuvati svoje i tuđe dostojanstvo?</a:t>
            </a:r>
          </a:p>
          <a:p>
            <a:pPr eaLnBrk="1" hangingPunct="1">
              <a:defRPr/>
            </a:pPr>
            <a:r>
              <a:rPr lang="hr-HR" dirty="0" smtClean="0"/>
              <a:t>Što možemo učiniti kako bi sigurno koristili Internet i iskoristili njegove prednosti?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Poštujmo svoju i tuđu privatnost!</a:t>
            </a:r>
          </a:p>
          <a:p>
            <a:pPr eaLnBrk="1" hangingPunct="1">
              <a:defRPr/>
            </a:pPr>
            <a:r>
              <a:rPr lang="hr-HR" dirty="0" smtClean="0"/>
              <a:t>Ne gubimo svoje dragocjeno vrijeme uzalud!</a:t>
            </a:r>
          </a:p>
          <a:p>
            <a:pPr eaLnBrk="1" hangingPunct="1">
              <a:defRPr/>
            </a:pPr>
            <a:r>
              <a:rPr lang="hr-HR" dirty="0" smtClean="0"/>
              <a:t>Zaštitimo sebe i čuvajmo svoju privatnost!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Hvala na pažnji!</a:t>
            </a:r>
          </a:p>
          <a:p>
            <a:endParaRPr lang="hr-HR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Ankete sastavili, proveli, obradili i statistički prikazali učenici sedmih razreda II. OŠ Čakovec </a:t>
            </a:r>
            <a:endParaRPr lang="hr-HR" sz="2000" dirty="0" smtClean="0"/>
          </a:p>
          <a:p>
            <a:r>
              <a:rPr lang="hr-HR" sz="2000" dirty="0" smtClean="0"/>
              <a:t>Učiteljica: Nives Horvat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smo željeli postići provedbom ove ankete?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/>
              <a:t>znanje stečeno na satovima Matematike u sklopu nastavne cjeline Postoci, statistika i vjerojatnost pokazati praktičnom primjenom</a:t>
            </a:r>
          </a:p>
          <a:p>
            <a:r>
              <a:rPr lang="hr-HR" dirty="0" smtClean="0"/>
              <a:t>i</a:t>
            </a:r>
            <a:r>
              <a:rPr lang="hr-HR" dirty="0" smtClean="0"/>
              <a:t>stražiti </a:t>
            </a:r>
            <a:r>
              <a:rPr lang="hr-HR" dirty="0" smtClean="0"/>
              <a:t>i upozoriti na moguće opasnosti Interneta koje proizlaze iz načina njegovog korištenja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81088"/>
          </a:xfrm>
        </p:spPr>
        <p:txBody>
          <a:bodyPr/>
          <a:lstStyle/>
          <a:p>
            <a:pPr eaLnBrk="1" hangingPunct="1">
              <a:defRPr/>
            </a:pPr>
            <a:r>
              <a:rPr lang="hr-HR" smtClean="0"/>
              <a:t>1. Koliko imaš godina?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5825" y="1557338"/>
            <a:ext cx="1666875" cy="917575"/>
          </a:xfrm>
        </p:spPr>
      </p:pic>
      <p:graphicFrame>
        <p:nvGraphicFramePr>
          <p:cNvPr id="6" name="Grafikon 6"/>
          <p:cNvGraphicFramePr/>
          <p:nvPr/>
        </p:nvGraphicFramePr>
        <p:xfrm>
          <a:off x="1142976" y="1571612"/>
          <a:ext cx="6929486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1" name="TekstniOkvir 4"/>
          <p:cNvSpPr txBox="1">
            <a:spLocks noChangeArrowheads="1"/>
          </p:cNvSpPr>
          <p:nvPr/>
        </p:nvSpPr>
        <p:spPr bwMode="auto">
          <a:xfrm>
            <a:off x="6084888" y="2492375"/>
            <a:ext cx="79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11 g.</a:t>
            </a:r>
          </a:p>
        </p:txBody>
      </p:sp>
      <p:sp>
        <p:nvSpPr>
          <p:cNvPr id="4102" name="TekstniOkvir 6"/>
          <p:cNvSpPr txBox="1">
            <a:spLocks noChangeArrowheads="1"/>
          </p:cNvSpPr>
          <p:nvPr/>
        </p:nvSpPr>
        <p:spPr bwMode="auto">
          <a:xfrm>
            <a:off x="5940152" y="5229200"/>
            <a:ext cx="788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12 g.</a:t>
            </a:r>
          </a:p>
        </p:txBody>
      </p:sp>
      <p:sp>
        <p:nvSpPr>
          <p:cNvPr id="4103" name="TekstniOkvir 7"/>
          <p:cNvSpPr txBox="1">
            <a:spLocks noChangeArrowheads="1"/>
          </p:cNvSpPr>
          <p:nvPr/>
        </p:nvSpPr>
        <p:spPr bwMode="auto">
          <a:xfrm>
            <a:off x="2267744" y="5013176"/>
            <a:ext cx="788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13 g.</a:t>
            </a:r>
          </a:p>
        </p:txBody>
      </p:sp>
      <p:sp>
        <p:nvSpPr>
          <p:cNvPr id="4104" name="TekstniOkvir 8"/>
          <p:cNvSpPr txBox="1">
            <a:spLocks noChangeArrowheads="1"/>
          </p:cNvSpPr>
          <p:nvPr/>
        </p:nvSpPr>
        <p:spPr bwMode="auto">
          <a:xfrm>
            <a:off x="2411760" y="2276872"/>
            <a:ext cx="1008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14.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2. Imaš li pristup Internetu?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08850" y="1412875"/>
            <a:ext cx="1593850" cy="877888"/>
          </a:xfrm>
        </p:spPr>
      </p:pic>
      <p:graphicFrame>
        <p:nvGraphicFramePr>
          <p:cNvPr id="6" name="Grafikon 7"/>
          <p:cNvGraphicFramePr/>
          <p:nvPr/>
        </p:nvGraphicFramePr>
        <p:xfrm>
          <a:off x="1643042" y="2214554"/>
          <a:ext cx="5243542" cy="3514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5" name="TekstniOkvir 4"/>
          <p:cNvSpPr txBox="1">
            <a:spLocks noChangeArrowheads="1"/>
          </p:cNvSpPr>
          <p:nvPr/>
        </p:nvSpPr>
        <p:spPr bwMode="auto">
          <a:xfrm>
            <a:off x="3707904" y="1988840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Ne</a:t>
            </a:r>
          </a:p>
        </p:txBody>
      </p:sp>
      <p:sp>
        <p:nvSpPr>
          <p:cNvPr id="5126" name="TekstniOkvir 6"/>
          <p:cNvSpPr txBox="1">
            <a:spLocks noChangeArrowheads="1"/>
          </p:cNvSpPr>
          <p:nvPr/>
        </p:nvSpPr>
        <p:spPr bwMode="auto">
          <a:xfrm>
            <a:off x="2915816" y="5013176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dirty="0" smtClean="0"/>
              <a:t>3. Koliko sati dnevno provodiš na Internetu?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1125538"/>
            <a:ext cx="2027237" cy="1116012"/>
          </a:xfrm>
        </p:spPr>
      </p:pic>
      <p:graphicFrame>
        <p:nvGraphicFramePr>
          <p:cNvPr id="6" name="Grafikon 8"/>
          <p:cNvGraphicFramePr/>
          <p:nvPr/>
        </p:nvGraphicFramePr>
        <p:xfrm>
          <a:off x="1428728" y="1643050"/>
          <a:ext cx="6715172" cy="439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9" name="TekstniOkvir 4"/>
          <p:cNvSpPr txBox="1">
            <a:spLocks noChangeArrowheads="1"/>
          </p:cNvSpPr>
          <p:nvPr/>
        </p:nvSpPr>
        <p:spPr bwMode="auto">
          <a:xfrm>
            <a:off x="6084168" y="2420888"/>
            <a:ext cx="165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manje od 1h</a:t>
            </a:r>
          </a:p>
        </p:txBody>
      </p:sp>
      <p:sp>
        <p:nvSpPr>
          <p:cNvPr id="6150" name="TekstniOkvir 6"/>
          <p:cNvSpPr txBox="1">
            <a:spLocks noChangeArrowheads="1"/>
          </p:cNvSpPr>
          <p:nvPr/>
        </p:nvSpPr>
        <p:spPr bwMode="auto">
          <a:xfrm>
            <a:off x="6084168" y="4941168"/>
            <a:ext cx="73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1-2h</a:t>
            </a:r>
          </a:p>
        </p:txBody>
      </p:sp>
      <p:sp>
        <p:nvSpPr>
          <p:cNvPr id="6151" name="TekstniOkvir 7"/>
          <p:cNvSpPr txBox="1">
            <a:spLocks noChangeArrowheads="1"/>
          </p:cNvSpPr>
          <p:nvPr/>
        </p:nvSpPr>
        <p:spPr bwMode="auto">
          <a:xfrm>
            <a:off x="2195736" y="3789040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2-3h</a:t>
            </a:r>
          </a:p>
        </p:txBody>
      </p:sp>
      <p:sp>
        <p:nvSpPr>
          <p:cNvPr id="6152" name="TekstniOkvir 8"/>
          <p:cNvSpPr txBox="1">
            <a:spLocks noChangeArrowheads="1"/>
          </p:cNvSpPr>
          <p:nvPr/>
        </p:nvSpPr>
        <p:spPr bwMode="auto">
          <a:xfrm>
            <a:off x="2267744" y="2204864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više od 3h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4. Internet najčešće koristiš za: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08850" y="1341438"/>
            <a:ext cx="1584325" cy="871537"/>
          </a:xfrm>
        </p:spPr>
      </p:pic>
      <p:graphicFrame>
        <p:nvGraphicFramePr>
          <p:cNvPr id="6" name="Grafikon 9"/>
          <p:cNvGraphicFramePr/>
          <p:nvPr/>
        </p:nvGraphicFramePr>
        <p:xfrm>
          <a:off x="395536" y="1484784"/>
          <a:ext cx="7639061" cy="5081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3" name="TekstniOkvir 4"/>
          <p:cNvSpPr txBox="1">
            <a:spLocks noChangeArrowheads="1"/>
          </p:cNvSpPr>
          <p:nvPr/>
        </p:nvSpPr>
        <p:spPr bwMode="auto">
          <a:xfrm>
            <a:off x="5220072" y="1844824"/>
            <a:ext cx="100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školu</a:t>
            </a:r>
          </a:p>
        </p:txBody>
      </p:sp>
      <p:sp>
        <p:nvSpPr>
          <p:cNvPr id="7174" name="TekstniOkvir 6"/>
          <p:cNvSpPr txBox="1">
            <a:spLocks noChangeArrowheads="1"/>
          </p:cNvSpPr>
          <p:nvPr/>
        </p:nvSpPr>
        <p:spPr bwMode="auto">
          <a:xfrm>
            <a:off x="6300788" y="3860800"/>
            <a:ext cx="636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igru</a:t>
            </a:r>
          </a:p>
        </p:txBody>
      </p:sp>
      <p:sp>
        <p:nvSpPr>
          <p:cNvPr id="7175" name="TekstniOkvir 7"/>
          <p:cNvSpPr txBox="1">
            <a:spLocks noChangeArrowheads="1"/>
          </p:cNvSpPr>
          <p:nvPr/>
        </p:nvSpPr>
        <p:spPr bwMode="auto">
          <a:xfrm>
            <a:off x="5436096" y="5589240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čitanje vijesti</a:t>
            </a:r>
          </a:p>
        </p:txBody>
      </p:sp>
      <p:sp>
        <p:nvSpPr>
          <p:cNvPr id="7176" name="TekstniOkvir 8"/>
          <p:cNvSpPr txBox="1">
            <a:spLocks noChangeArrowheads="1"/>
          </p:cNvSpPr>
          <p:nvPr/>
        </p:nvSpPr>
        <p:spPr bwMode="auto">
          <a:xfrm>
            <a:off x="4716016" y="6021288"/>
            <a:ext cx="1439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kupovinu</a:t>
            </a:r>
          </a:p>
        </p:txBody>
      </p:sp>
      <p:sp>
        <p:nvSpPr>
          <p:cNvPr id="7177" name="TekstniOkvir 9"/>
          <p:cNvSpPr txBox="1">
            <a:spLocks noChangeArrowheads="1"/>
          </p:cNvSpPr>
          <p:nvPr/>
        </p:nvSpPr>
        <p:spPr bwMode="auto">
          <a:xfrm>
            <a:off x="1115616" y="566124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društvene mreže</a:t>
            </a:r>
          </a:p>
        </p:txBody>
      </p:sp>
      <p:sp>
        <p:nvSpPr>
          <p:cNvPr id="7178" name="TekstniOkvir 10"/>
          <p:cNvSpPr txBox="1">
            <a:spLocks noChangeArrowheads="1"/>
          </p:cNvSpPr>
          <p:nvPr/>
        </p:nvSpPr>
        <p:spPr bwMode="auto">
          <a:xfrm>
            <a:off x="179512" y="2708920"/>
            <a:ext cx="2232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skidanje filmova/pjesama</a:t>
            </a:r>
          </a:p>
        </p:txBody>
      </p:sp>
      <p:sp>
        <p:nvSpPr>
          <p:cNvPr id="7179" name="TekstniOkvir 11"/>
          <p:cNvSpPr txBox="1">
            <a:spLocks noChangeArrowheads="1"/>
          </p:cNvSpPr>
          <p:nvPr/>
        </p:nvSpPr>
        <p:spPr bwMode="auto">
          <a:xfrm>
            <a:off x="2411760" y="1772816"/>
            <a:ext cx="1366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drugo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smtClean="0"/>
              <a:t>5. Imaš li profil na nekoj društvenoj mreži?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9925" y="1484313"/>
            <a:ext cx="1820863" cy="1001712"/>
          </a:xfrm>
        </p:spPr>
      </p:pic>
      <p:graphicFrame>
        <p:nvGraphicFramePr>
          <p:cNvPr id="6" name="Grafikon 10"/>
          <p:cNvGraphicFramePr/>
          <p:nvPr/>
        </p:nvGraphicFramePr>
        <p:xfrm>
          <a:off x="899592" y="1556792"/>
          <a:ext cx="7500990" cy="469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7" name="TekstniOkvir 4"/>
          <p:cNvSpPr txBox="1">
            <a:spLocks noChangeArrowheads="1"/>
          </p:cNvSpPr>
          <p:nvPr/>
        </p:nvSpPr>
        <p:spPr bwMode="auto">
          <a:xfrm>
            <a:off x="5364088" y="1916832"/>
            <a:ext cx="5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ne</a:t>
            </a:r>
          </a:p>
        </p:txBody>
      </p:sp>
      <p:sp>
        <p:nvSpPr>
          <p:cNvPr id="8198" name="TekstniOkvir 6"/>
          <p:cNvSpPr txBox="1">
            <a:spLocks noChangeArrowheads="1"/>
          </p:cNvSpPr>
          <p:nvPr/>
        </p:nvSpPr>
        <p:spPr bwMode="auto">
          <a:xfrm>
            <a:off x="6516688" y="4365625"/>
            <a:ext cx="1261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F</a:t>
            </a:r>
            <a:r>
              <a:rPr lang="hr-HR" dirty="0" smtClean="0"/>
              <a:t>acebook</a:t>
            </a:r>
            <a:endParaRPr lang="hr-HR" dirty="0"/>
          </a:p>
        </p:txBody>
      </p:sp>
      <p:sp>
        <p:nvSpPr>
          <p:cNvPr id="8199" name="TekstniOkvir 7"/>
          <p:cNvSpPr txBox="1">
            <a:spLocks noChangeArrowheads="1"/>
          </p:cNvSpPr>
          <p:nvPr/>
        </p:nvSpPr>
        <p:spPr bwMode="auto">
          <a:xfrm>
            <a:off x="1835696" y="4797152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T</a:t>
            </a:r>
            <a:r>
              <a:rPr lang="hr-HR" dirty="0" smtClean="0"/>
              <a:t>witter</a:t>
            </a:r>
            <a:endParaRPr lang="hr-HR" dirty="0"/>
          </a:p>
        </p:txBody>
      </p:sp>
      <p:sp>
        <p:nvSpPr>
          <p:cNvPr id="8200" name="TekstniOkvir 8"/>
          <p:cNvSpPr txBox="1">
            <a:spLocks noChangeArrowheads="1"/>
          </p:cNvSpPr>
          <p:nvPr/>
        </p:nvSpPr>
        <p:spPr bwMode="auto">
          <a:xfrm>
            <a:off x="1619672" y="2708920"/>
            <a:ext cx="1377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Instagram</a:t>
            </a:r>
          </a:p>
        </p:txBody>
      </p:sp>
      <p:sp>
        <p:nvSpPr>
          <p:cNvPr id="8201" name="TekstniOkvir 9"/>
          <p:cNvSpPr txBox="1">
            <a:spLocks noChangeArrowheads="1"/>
          </p:cNvSpPr>
          <p:nvPr/>
        </p:nvSpPr>
        <p:spPr bwMode="auto">
          <a:xfrm>
            <a:off x="3203848" y="1916832"/>
            <a:ext cx="935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drugo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smtClean="0"/>
              <a:t>6. Koliko često posjećuješ svoj profil?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025" y="1600200"/>
            <a:ext cx="1882775" cy="1036638"/>
          </a:xfrm>
        </p:spPr>
      </p:pic>
      <p:graphicFrame>
        <p:nvGraphicFramePr>
          <p:cNvPr id="6" name="Grafikon 11"/>
          <p:cNvGraphicFramePr/>
          <p:nvPr/>
        </p:nvGraphicFramePr>
        <p:xfrm>
          <a:off x="1142976" y="1928802"/>
          <a:ext cx="6329399" cy="435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1" name="TekstniOkvir 4"/>
          <p:cNvSpPr txBox="1">
            <a:spLocks noChangeArrowheads="1"/>
          </p:cNvSpPr>
          <p:nvPr/>
        </p:nvSpPr>
        <p:spPr bwMode="auto">
          <a:xfrm>
            <a:off x="6084168" y="4149080"/>
            <a:ext cx="1697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svakodnevno</a:t>
            </a:r>
          </a:p>
        </p:txBody>
      </p:sp>
      <p:sp>
        <p:nvSpPr>
          <p:cNvPr id="9222" name="TekstniOkvir 6"/>
          <p:cNvSpPr txBox="1">
            <a:spLocks noChangeArrowheads="1"/>
          </p:cNvSpPr>
          <p:nvPr/>
        </p:nvSpPr>
        <p:spPr bwMode="auto">
          <a:xfrm>
            <a:off x="971600" y="5013176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svaki drugi dan</a:t>
            </a:r>
          </a:p>
        </p:txBody>
      </p:sp>
      <p:sp>
        <p:nvSpPr>
          <p:cNvPr id="9223" name="TekstniOkvir 7"/>
          <p:cNvSpPr txBox="1">
            <a:spLocks noChangeArrowheads="1"/>
          </p:cNvSpPr>
          <p:nvPr/>
        </p:nvSpPr>
        <p:spPr bwMode="auto">
          <a:xfrm>
            <a:off x="1187624" y="4005064"/>
            <a:ext cx="1311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vikendom</a:t>
            </a:r>
          </a:p>
        </p:txBody>
      </p:sp>
      <p:sp>
        <p:nvSpPr>
          <p:cNvPr id="9224" name="TekstniOkvir 8"/>
          <p:cNvSpPr txBox="1">
            <a:spLocks noChangeArrowheads="1"/>
          </p:cNvSpPr>
          <p:nvPr/>
        </p:nvSpPr>
        <p:spPr bwMode="auto">
          <a:xfrm>
            <a:off x="1403648" y="3284984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tjedno</a:t>
            </a:r>
          </a:p>
        </p:txBody>
      </p:sp>
      <p:sp>
        <p:nvSpPr>
          <p:cNvPr id="9225" name="TekstniOkvir 9"/>
          <p:cNvSpPr txBox="1">
            <a:spLocks noChangeArrowheads="1"/>
          </p:cNvSpPr>
          <p:nvPr/>
        </p:nvSpPr>
        <p:spPr bwMode="auto">
          <a:xfrm>
            <a:off x="2411760" y="2348880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/>
              <a:t>rijetko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us">
  <a:themeElements>
    <a:clrScheme name="Globus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us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us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Globus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us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189</TotalTime>
  <Words>410</Words>
  <Application>Microsoft Office PowerPoint</Application>
  <PresentationFormat>Prikaz na zaslonu (4:3)</PresentationFormat>
  <Paragraphs>100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6" baseType="lpstr">
      <vt:lpstr>Globus</vt:lpstr>
      <vt:lpstr>Radni list programa Microsoft Office Excel 97-2003</vt:lpstr>
      <vt:lpstr>Sigurnost na Internetu</vt:lpstr>
      <vt:lpstr>Slajd 2</vt:lpstr>
      <vt:lpstr>Što smo željeli postići provedbom ove ankete?</vt:lpstr>
      <vt:lpstr>1. Koliko imaš godina?</vt:lpstr>
      <vt:lpstr>2. Imaš li pristup Internetu?</vt:lpstr>
      <vt:lpstr>3. Koliko sati dnevno provodiš na Internetu?</vt:lpstr>
      <vt:lpstr>4. Internet najčešće koristiš za:</vt:lpstr>
      <vt:lpstr>5. Imaš li profil na nekoj društvenoj mreži?</vt:lpstr>
      <vt:lpstr>6. Koliko često posjećuješ svoj profil?</vt:lpstr>
      <vt:lpstr>7. Koliko prijatelja imaš na svom profilu?</vt:lpstr>
      <vt:lpstr>8. Poznaješ li sve prijatelje na svom profilu?</vt:lpstr>
      <vt:lpstr>9. Stavljaš li na svoj profil osobne podatke?</vt:lpstr>
      <vt:lpstr>10. Jesi li ikad dao lažne podatke o sebi?</vt:lpstr>
      <vt:lpstr>11. Dopisuješ li se s osobama koje ne poznaješ?</vt:lpstr>
      <vt:lpstr>12. Kako često objavljuješ svoje privatne fotografije/videozapise?</vt:lpstr>
      <vt:lpstr>13. Jesi li ikad objavio nepristojne fotografije?</vt:lpstr>
      <vt:lpstr>14. Jesi li ikad pisao neistinite informacije o drugima?</vt:lpstr>
      <vt:lpstr>15. Je li itko ikad o tebi pisao kakve ružne stvari?</vt:lpstr>
      <vt:lpstr>16. Jesi li ikada ulazio/la u tuđe profile bez znanja vlasnika?</vt:lpstr>
      <vt:lpstr>17. Jesi li ikad osobno upoznao nekog nepoznatog s društvene mreže?</vt:lpstr>
      <vt:lpstr>18. Znaju li roditelji na koji način provodiš vrijeme na internetu?</vt:lpstr>
      <vt:lpstr>RAZMISLIMO</vt:lpstr>
      <vt:lpstr>Slajd 23</vt:lpstr>
      <vt:lpstr>Slajd 24</vt:lpstr>
    </vt:vector>
  </TitlesOfParts>
  <Company>MZOŠ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Sigurnost interneta</dc:title>
  <dc:creator>asd</dc:creator>
  <cp:lastModifiedBy>korisnik</cp:lastModifiedBy>
  <cp:revision>15</cp:revision>
  <dcterms:created xsi:type="dcterms:W3CDTF">2014-03-20T12:39:51Z</dcterms:created>
  <dcterms:modified xsi:type="dcterms:W3CDTF">2014-03-21T07:17:05Z</dcterms:modified>
</cp:coreProperties>
</file>